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74" r:id="rId10"/>
    <p:sldId id="285" r:id="rId11"/>
    <p:sldId id="283" r:id="rId12"/>
    <p:sldId id="267" r:id="rId13"/>
    <p:sldId id="268" r:id="rId14"/>
    <p:sldId id="292" r:id="rId15"/>
    <p:sldId id="269" r:id="rId16"/>
    <p:sldId id="293" r:id="rId17"/>
    <p:sldId id="270" r:id="rId18"/>
    <p:sldId id="271" r:id="rId19"/>
    <p:sldId id="291" r:id="rId20"/>
    <p:sldId id="272" r:id="rId21"/>
    <p:sldId id="287" r:id="rId22"/>
    <p:sldId id="258" r:id="rId23"/>
    <p:sldId id="273" r:id="rId24"/>
    <p:sldId id="275" r:id="rId25"/>
    <p:sldId id="286" r:id="rId26"/>
    <p:sldId id="288" r:id="rId27"/>
    <p:sldId id="289" r:id="rId28"/>
    <p:sldId id="290" r:id="rId29"/>
    <p:sldId id="2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9" autoAdjust="0"/>
    <p:restoredTop sz="94660"/>
  </p:normalViewPr>
  <p:slideViewPr>
    <p:cSldViewPr snapToObjects="1">
      <p:cViewPr>
        <p:scale>
          <a:sx n="100" d="100"/>
          <a:sy n="100" d="100"/>
        </p:scale>
        <p:origin x="-270" y="12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22EA3-4EBB-46F0-906F-48672AF56FD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22EA3-4EBB-46F0-906F-48672AF56FD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22EA3-4EBB-46F0-906F-48672AF56FD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22EA3-4EBB-46F0-906F-48672AF56FD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22EA3-4EBB-46F0-906F-48672AF56FD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22EA3-4EBB-46F0-906F-48672AF56FD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22EA3-4EBB-46F0-906F-48672AF56FDC}"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22EA3-4EBB-46F0-906F-48672AF56FDC}"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22EA3-4EBB-46F0-906F-48672AF56FDC}"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22EA3-4EBB-46F0-906F-48672AF56FD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22EA3-4EBB-46F0-906F-48672AF56FD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59561-58B3-4878-A6ED-A781CDD488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22EA3-4EBB-46F0-906F-48672AF56FDC}" type="datetimeFigureOut">
              <a:rPr lang="en-US" smtClean="0"/>
              <a:pPr/>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59561-58B3-4878-A6ED-A781CDD488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5" y="2133600"/>
            <a:ext cx="7772400" cy="1470025"/>
          </a:xfrm>
          <a:solidFill>
            <a:srgbClr val="FF0000"/>
          </a:solidFill>
        </p:spPr>
        <p:txBody>
          <a:bodyPr/>
          <a:lstStyle/>
          <a:p>
            <a:r>
              <a:rPr lang="en-US" dirty="0" smtClean="0">
                <a:solidFill>
                  <a:schemeClr val="bg1"/>
                </a:solidFill>
              </a:rPr>
              <a:t>Ancient China</a:t>
            </a:r>
            <a:br>
              <a:rPr lang="en-US" dirty="0" smtClean="0">
                <a:solidFill>
                  <a:schemeClr val="bg1"/>
                </a:solidFill>
              </a:rPr>
            </a:br>
            <a:r>
              <a:rPr lang="en-US" dirty="0" smtClean="0">
                <a:solidFill>
                  <a:schemeClr val="bg1"/>
                </a:solidFill>
              </a:rPr>
              <a:t>Power Point</a:t>
            </a:r>
            <a:r>
              <a:rPr lang="en-US" dirty="0" smtClean="0"/>
              <a:t> </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Vocabulary and Study Guide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Service</a:t>
            </a:r>
            <a:endParaRPr lang="en-US" dirty="0"/>
          </a:p>
        </p:txBody>
      </p:sp>
      <p:sp>
        <p:nvSpPr>
          <p:cNvPr id="3" name="Content Placeholder 2"/>
          <p:cNvSpPr>
            <a:spLocks noGrp="1"/>
          </p:cNvSpPr>
          <p:nvPr>
            <p:ph sz="half" idx="1"/>
          </p:nvPr>
        </p:nvSpPr>
        <p:spPr>
          <a:xfrm>
            <a:off x="304800" y="1600200"/>
            <a:ext cx="4038600" cy="4991768"/>
          </a:xfrm>
        </p:spPr>
        <p:txBody>
          <a:bodyPr>
            <a:normAutofit fontScale="85000" lnSpcReduction="20000"/>
          </a:bodyPr>
          <a:lstStyle/>
          <a:p>
            <a:pPr>
              <a:buNone/>
            </a:pPr>
            <a:r>
              <a:rPr lang="en-US" dirty="0" smtClean="0"/>
              <a:t>Definition:  Working for the government (government jobs)</a:t>
            </a:r>
          </a:p>
          <a:p>
            <a:pPr>
              <a:buNone/>
            </a:pPr>
            <a:endParaRPr lang="en-US" dirty="0" smtClean="0"/>
          </a:p>
          <a:p>
            <a:pPr>
              <a:buNone/>
            </a:pPr>
            <a:r>
              <a:rPr lang="en-US" dirty="0" smtClean="0"/>
              <a:t>Connect:  Confucius taught that you should have to go to school, take classes, and pass a test in order to be a civil servant (someone who works for the government).  In other words, to work for the government, you should be QUALIFIED – not just get the job because you were wealthy or owned land!</a:t>
            </a:r>
            <a:endParaRPr lang="en-US" dirty="0"/>
          </a:p>
        </p:txBody>
      </p:sp>
      <p:pic>
        <p:nvPicPr>
          <p:cNvPr id="6" name="Picture 5"/>
          <p:cNvPicPr>
            <a:picLocks noChangeAspect="1"/>
          </p:cNvPicPr>
          <p:nvPr/>
        </p:nvPicPr>
        <p:blipFill>
          <a:blip r:embed="rId2"/>
          <a:stretch>
            <a:fillRect/>
          </a:stretch>
        </p:blipFill>
        <p:spPr>
          <a:xfrm>
            <a:off x="4486274" y="1219200"/>
            <a:ext cx="4375811" cy="3231677"/>
          </a:xfrm>
          <a:prstGeom prst="rect">
            <a:avLst/>
          </a:prstGeom>
        </p:spPr>
      </p:pic>
      <p:sp>
        <p:nvSpPr>
          <p:cNvPr id="4" name="TextBox 3"/>
          <p:cNvSpPr txBox="1"/>
          <p:nvPr/>
        </p:nvSpPr>
        <p:spPr>
          <a:xfrm>
            <a:off x="4486274" y="4668364"/>
            <a:ext cx="4124325" cy="19236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Examples of duties of civil servants in ancient China: </a:t>
            </a:r>
          </a:p>
          <a:p>
            <a:r>
              <a:rPr lang="en-US" sz="1500" dirty="0"/>
              <a:t>*</a:t>
            </a:r>
            <a:r>
              <a:rPr lang="en-US" sz="1500" dirty="0" smtClean="0"/>
              <a:t>collecting taxes</a:t>
            </a:r>
          </a:p>
          <a:p>
            <a:r>
              <a:rPr lang="en-US" sz="1500" dirty="0" smtClean="0"/>
              <a:t>*enforcing laws</a:t>
            </a:r>
          </a:p>
          <a:p>
            <a:r>
              <a:rPr lang="en-US" sz="1500" dirty="0" smtClean="0"/>
              <a:t>*organizing workers for building projects</a:t>
            </a:r>
          </a:p>
          <a:p>
            <a:r>
              <a:rPr lang="en-US" sz="1500" dirty="0" smtClean="0"/>
              <a:t>*judging court cases</a:t>
            </a:r>
          </a:p>
          <a:p>
            <a:r>
              <a:rPr lang="en-US" sz="1500" dirty="0" smtClean="0"/>
              <a:t>*keeping official written records of the empire</a:t>
            </a:r>
          </a:p>
          <a:p>
            <a:r>
              <a:rPr lang="en-US" sz="1500" dirty="0" smtClean="0"/>
              <a:t>*registering births, deaths, marriages, and changes in land ownership</a:t>
            </a:r>
            <a:endParaRPr lang="en-US"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Qin Shi </a:t>
            </a:r>
            <a:r>
              <a:rPr lang="en-US" dirty="0" err="1" smtClean="0"/>
              <a:t>Huangdi</a:t>
            </a:r>
            <a:endParaRPr lang="en-US" dirty="0"/>
          </a:p>
        </p:txBody>
      </p:sp>
      <p:sp>
        <p:nvSpPr>
          <p:cNvPr id="3" name="Content Placeholder 2"/>
          <p:cNvSpPr>
            <a:spLocks noGrp="1"/>
          </p:cNvSpPr>
          <p:nvPr>
            <p:ph sz="half" idx="1"/>
          </p:nvPr>
        </p:nvSpPr>
        <p:spPr>
          <a:xfrm>
            <a:off x="457200" y="1600200"/>
            <a:ext cx="4038600" cy="4953000"/>
          </a:xfrm>
        </p:spPr>
        <p:txBody>
          <a:bodyPr>
            <a:normAutofit fontScale="85000" lnSpcReduction="20000"/>
          </a:bodyPr>
          <a:lstStyle/>
          <a:p>
            <a:pPr>
              <a:buNone/>
            </a:pPr>
            <a:r>
              <a:rPr lang="en-US" dirty="0" smtClean="0"/>
              <a:t>Definition:  China’s First Emperor, of the Qin (pronounced “Chin”) Dynasty</a:t>
            </a:r>
          </a:p>
          <a:p>
            <a:pPr>
              <a:buNone/>
            </a:pPr>
            <a:endParaRPr lang="en-US" dirty="0" smtClean="0"/>
          </a:p>
          <a:p>
            <a:pPr>
              <a:buNone/>
            </a:pPr>
            <a:r>
              <a:rPr lang="en-US" dirty="0" smtClean="0"/>
              <a:t>Connect:  He defeated all the Warring States and united China; enforced tax-collecting; made standard money, writing, weights &amp; measures, and roads; built roads, canals, and palaces; and began connecting pre-existing walls to construct what became known as the Great Wall of China</a:t>
            </a:r>
            <a:endParaRPr lang="en-US" dirty="0"/>
          </a:p>
        </p:txBody>
      </p:sp>
      <p:pic>
        <p:nvPicPr>
          <p:cNvPr id="5" name="Picture 4"/>
          <p:cNvPicPr>
            <a:picLocks noChangeAspect="1"/>
          </p:cNvPicPr>
          <p:nvPr/>
        </p:nvPicPr>
        <p:blipFill>
          <a:blip r:embed="rId2"/>
          <a:stretch>
            <a:fillRect/>
          </a:stretch>
        </p:blipFill>
        <p:spPr>
          <a:xfrm>
            <a:off x="5029200" y="1676400"/>
            <a:ext cx="3200400" cy="40494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Provinces</a:t>
            </a:r>
            <a:endParaRPr lang="en-US" dirty="0"/>
          </a:p>
        </p:txBody>
      </p:sp>
      <p:sp>
        <p:nvSpPr>
          <p:cNvPr id="3" name="Content Placeholder 2"/>
          <p:cNvSpPr>
            <a:spLocks noGrp="1"/>
          </p:cNvSpPr>
          <p:nvPr>
            <p:ph sz="half" idx="1"/>
          </p:nvPr>
        </p:nvSpPr>
        <p:spPr/>
        <p:txBody>
          <a:bodyPr/>
          <a:lstStyle/>
          <a:p>
            <a:pPr>
              <a:buNone/>
            </a:pPr>
            <a:r>
              <a:rPr lang="en-US" dirty="0" smtClean="0"/>
              <a:t>Definition:  A political division of land</a:t>
            </a:r>
          </a:p>
          <a:p>
            <a:pPr>
              <a:buNone/>
            </a:pPr>
            <a:endParaRPr lang="en-US" dirty="0" smtClean="0"/>
          </a:p>
          <a:p>
            <a:pPr>
              <a:buNone/>
            </a:pPr>
            <a:endParaRPr lang="en-US" dirty="0" smtClean="0"/>
          </a:p>
          <a:p>
            <a:pPr>
              <a:buNone/>
            </a:pPr>
            <a:r>
              <a:rPr lang="en-US" dirty="0" smtClean="0"/>
              <a:t>Connect:  Emperor </a:t>
            </a:r>
            <a:r>
              <a:rPr lang="en-US" dirty="0" err="1" smtClean="0"/>
              <a:t>Shihuangdi</a:t>
            </a:r>
            <a:r>
              <a:rPr lang="en-US" dirty="0" smtClean="0"/>
              <a:t> divided China into provinces to make it easier to rule</a:t>
            </a:r>
            <a:endParaRPr lang="en-US" dirty="0"/>
          </a:p>
        </p:txBody>
      </p:sp>
      <p:pic>
        <p:nvPicPr>
          <p:cNvPr id="6" name="Picture 5"/>
          <p:cNvPicPr>
            <a:picLocks noChangeAspect="1"/>
          </p:cNvPicPr>
          <p:nvPr/>
        </p:nvPicPr>
        <p:blipFill>
          <a:blip r:embed="rId2"/>
          <a:srcRect l="-1358" r="-4075"/>
          <a:stretch>
            <a:fillRect/>
          </a:stretch>
        </p:blipFill>
        <p:spPr>
          <a:xfrm>
            <a:off x="4724400" y="2143125"/>
            <a:ext cx="4114800" cy="28791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a:t>
            </a:r>
            <a:endParaRPr lang="en-US" dirty="0"/>
          </a:p>
        </p:txBody>
      </p:sp>
      <p:sp>
        <p:nvSpPr>
          <p:cNvPr id="3" name="Content Placeholder 2"/>
          <p:cNvSpPr>
            <a:spLocks noGrp="1"/>
          </p:cNvSpPr>
          <p:nvPr>
            <p:ph sz="half" idx="1"/>
          </p:nvPr>
        </p:nvSpPr>
        <p:spPr/>
        <p:txBody>
          <a:bodyPr/>
          <a:lstStyle/>
          <a:p>
            <a:pPr>
              <a:buNone/>
            </a:pPr>
            <a:r>
              <a:rPr lang="en-US" dirty="0" smtClean="0"/>
              <a:t>Definition:  another word for money</a:t>
            </a:r>
          </a:p>
          <a:p>
            <a:pPr>
              <a:buNone/>
            </a:pPr>
            <a:endParaRPr lang="en-US" dirty="0" smtClean="0"/>
          </a:p>
          <a:p>
            <a:pPr>
              <a:buNone/>
            </a:pPr>
            <a:endParaRPr lang="en-US" dirty="0" smtClean="0"/>
          </a:p>
          <a:p>
            <a:pPr>
              <a:buNone/>
            </a:pPr>
            <a:endParaRPr lang="en-US" dirty="0" smtClean="0"/>
          </a:p>
          <a:p>
            <a:pPr>
              <a:buNone/>
            </a:pPr>
            <a:r>
              <a:rPr lang="en-US" dirty="0" smtClean="0"/>
              <a:t>Connect:  </a:t>
            </a:r>
            <a:r>
              <a:rPr lang="en-US" dirty="0" err="1" smtClean="0"/>
              <a:t>Shihuangdi</a:t>
            </a:r>
            <a:r>
              <a:rPr lang="en-US" dirty="0" smtClean="0"/>
              <a:t> made a common currency to help make trade easier</a:t>
            </a:r>
            <a:endParaRPr lang="en-US" dirty="0"/>
          </a:p>
        </p:txBody>
      </p:sp>
      <p:pic>
        <p:nvPicPr>
          <p:cNvPr id="7" name="Picture 6"/>
          <p:cNvPicPr>
            <a:picLocks noChangeAspect="1"/>
          </p:cNvPicPr>
          <p:nvPr/>
        </p:nvPicPr>
        <p:blipFill>
          <a:blip r:embed="rId2"/>
          <a:stretch>
            <a:fillRect/>
          </a:stretch>
        </p:blipFill>
        <p:spPr>
          <a:xfrm>
            <a:off x="4921492" y="2133600"/>
            <a:ext cx="3765308"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Warlords</a:t>
            </a:r>
            <a:endParaRPr lang="en-US" dirty="0"/>
          </a:p>
        </p:txBody>
      </p:sp>
      <p:sp>
        <p:nvSpPr>
          <p:cNvPr id="4" name="Content Placeholder 3"/>
          <p:cNvSpPr>
            <a:spLocks noGrp="1"/>
          </p:cNvSpPr>
          <p:nvPr>
            <p:ph sz="half" idx="2"/>
          </p:nvPr>
        </p:nvSpPr>
        <p:spPr>
          <a:xfrm>
            <a:off x="838200" y="1600200"/>
            <a:ext cx="4419600" cy="3810000"/>
          </a:xfrm>
        </p:spPr>
        <p:txBody>
          <a:bodyPr>
            <a:normAutofit fontScale="92500" lnSpcReduction="10000"/>
          </a:bodyPr>
          <a:lstStyle/>
          <a:p>
            <a:pPr marL="0" indent="0">
              <a:buNone/>
            </a:pPr>
            <a:r>
              <a:rPr lang="en-US" dirty="0" smtClean="0"/>
              <a:t>Definition:  military leaders </a:t>
            </a:r>
            <a:r>
              <a:rPr lang="en-US" dirty="0" smtClean="0"/>
              <a:t>	who lead </a:t>
            </a:r>
            <a:r>
              <a:rPr lang="en-US" dirty="0" smtClean="0"/>
              <a:t>their own </a:t>
            </a:r>
            <a:r>
              <a:rPr lang="en-US" dirty="0" smtClean="0"/>
              <a:t>armies</a:t>
            </a:r>
            <a:r>
              <a:rPr lang="en-US" dirty="0" smtClean="0"/>
              <a:t>; </a:t>
            </a:r>
            <a:r>
              <a:rPr lang="en-US" dirty="0" smtClean="0"/>
              <a:t>	governed </a:t>
            </a:r>
            <a:r>
              <a:rPr lang="en-US" dirty="0" smtClean="0"/>
              <a:t>local territories in </a:t>
            </a:r>
            <a:r>
              <a:rPr lang="en-US" dirty="0" smtClean="0"/>
              <a:t>	the kingdom </a:t>
            </a:r>
            <a:r>
              <a:rPr lang="en-US" dirty="0" smtClean="0"/>
              <a:t>as appointed </a:t>
            </a:r>
            <a:r>
              <a:rPr lang="en-US" dirty="0" smtClean="0"/>
              <a:t>	by 	the </a:t>
            </a:r>
            <a:r>
              <a:rPr lang="en-US" dirty="0" smtClean="0"/>
              <a:t>king</a:t>
            </a:r>
          </a:p>
          <a:p>
            <a:pPr marL="0" indent="0">
              <a:buNone/>
            </a:pPr>
            <a:endParaRPr lang="en-US" dirty="0"/>
          </a:p>
          <a:p>
            <a:pPr marL="0" indent="0">
              <a:buNone/>
            </a:pPr>
            <a:r>
              <a:rPr lang="en-US" dirty="0" smtClean="0"/>
              <a:t>Connect:  Shang </a:t>
            </a:r>
            <a:r>
              <a:rPr lang="en-US" dirty="0" smtClean="0"/>
              <a:t>Dynasty kings 	relied </a:t>
            </a:r>
            <a:r>
              <a:rPr lang="en-US" dirty="0" smtClean="0"/>
              <a:t>on the </a:t>
            </a:r>
            <a:r>
              <a:rPr lang="en-US" dirty="0" smtClean="0"/>
              <a:t>warlords </a:t>
            </a:r>
            <a:r>
              <a:rPr lang="en-US" dirty="0" smtClean="0"/>
              <a:t>to 	stay </a:t>
            </a:r>
            <a:r>
              <a:rPr lang="en-US" dirty="0" smtClean="0"/>
              <a:t>in </a:t>
            </a:r>
            <a:r>
              <a:rPr lang="en-US" dirty="0" smtClean="0"/>
              <a:t>power</a:t>
            </a:r>
          </a:p>
        </p:txBody>
      </p:sp>
      <p:pic>
        <p:nvPicPr>
          <p:cNvPr id="1026" name="Picture 2" descr="http://oriental-decor.com/img/products/w/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28800"/>
            <a:ext cx="3132506"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Seismograph</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Definition:  an earthquake detector</a:t>
            </a:r>
          </a:p>
          <a:p>
            <a:pPr>
              <a:buNone/>
            </a:pPr>
            <a:endParaRPr lang="en-US" dirty="0" smtClean="0"/>
          </a:p>
          <a:p>
            <a:pPr>
              <a:buNone/>
            </a:pPr>
            <a:endParaRPr lang="en-US" dirty="0" smtClean="0"/>
          </a:p>
          <a:p>
            <a:pPr>
              <a:buNone/>
            </a:pPr>
            <a:r>
              <a:rPr lang="en-US" dirty="0" smtClean="0"/>
              <a:t>Connect:  an important Chinese invention kept in the capital city, which allowed rulers to know when and where an earthquake would occur; and helped them know where to send food and supplies immediately following an earthquake</a:t>
            </a:r>
          </a:p>
          <a:p>
            <a:pPr>
              <a:buNone/>
            </a:pPr>
            <a:endParaRPr lang="en-US" dirty="0"/>
          </a:p>
        </p:txBody>
      </p:sp>
      <p:pic>
        <p:nvPicPr>
          <p:cNvPr id="6" name="Picture 5"/>
          <p:cNvPicPr>
            <a:picLocks noChangeAspect="1"/>
          </p:cNvPicPr>
          <p:nvPr/>
        </p:nvPicPr>
        <p:blipFill>
          <a:blip r:embed="rId2"/>
          <a:stretch>
            <a:fillRect/>
          </a:stretch>
        </p:blipFill>
        <p:spPr>
          <a:xfrm>
            <a:off x="5305478" y="1828800"/>
            <a:ext cx="3381322" cy="32305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Writing</a:t>
            </a:r>
            <a:endParaRPr lang="en-US" dirty="0"/>
          </a:p>
        </p:txBody>
      </p:sp>
      <p:sp>
        <p:nvSpPr>
          <p:cNvPr id="3" name="Content Placeholder 2"/>
          <p:cNvSpPr>
            <a:spLocks noGrp="1"/>
          </p:cNvSpPr>
          <p:nvPr>
            <p:ph sz="half" idx="1"/>
          </p:nvPr>
        </p:nvSpPr>
        <p:spPr>
          <a:xfrm>
            <a:off x="457200" y="1600201"/>
            <a:ext cx="4038600" cy="2590800"/>
          </a:xfrm>
        </p:spPr>
        <p:txBody>
          <a:bodyPr/>
          <a:lstStyle/>
          <a:p>
            <a:pPr marL="0" indent="0">
              <a:buNone/>
            </a:pPr>
            <a:r>
              <a:rPr lang="en-US" u="sng" dirty="0" smtClean="0"/>
              <a:t>PICTOGRAPH</a:t>
            </a:r>
            <a:endParaRPr lang="en-US" dirty="0"/>
          </a:p>
          <a:p>
            <a:pPr marL="0" indent="0">
              <a:buNone/>
            </a:pPr>
            <a:r>
              <a:rPr lang="en-US" dirty="0"/>
              <a:t>a</a:t>
            </a:r>
            <a:r>
              <a:rPr lang="en-US" dirty="0" smtClean="0"/>
              <a:t> character that represents an object</a:t>
            </a:r>
            <a:endParaRPr lang="en-US" dirty="0"/>
          </a:p>
        </p:txBody>
      </p:sp>
      <p:sp>
        <p:nvSpPr>
          <p:cNvPr id="4" name="Content Placeholder 3"/>
          <p:cNvSpPr>
            <a:spLocks noGrp="1"/>
          </p:cNvSpPr>
          <p:nvPr>
            <p:ph sz="half" idx="2"/>
          </p:nvPr>
        </p:nvSpPr>
        <p:spPr>
          <a:xfrm>
            <a:off x="4648200" y="1600201"/>
            <a:ext cx="4038600" cy="2590800"/>
          </a:xfrm>
        </p:spPr>
        <p:txBody>
          <a:bodyPr/>
          <a:lstStyle/>
          <a:p>
            <a:pPr marL="0" indent="0">
              <a:buNone/>
            </a:pPr>
            <a:r>
              <a:rPr lang="en-US" u="sng" dirty="0" smtClean="0"/>
              <a:t>IDEOGRAPH</a:t>
            </a:r>
          </a:p>
          <a:p>
            <a:pPr marL="0" indent="0">
              <a:buNone/>
            </a:pPr>
            <a:r>
              <a:rPr lang="en-US" dirty="0" smtClean="0"/>
              <a:t>a character that links (combines) two or more pictographs together to represent an </a:t>
            </a:r>
            <a:r>
              <a:rPr lang="en-US" u="sng" dirty="0" smtClean="0"/>
              <a:t>idea</a:t>
            </a:r>
            <a:endParaRPr lang="en-US" u="sng" dirty="0"/>
          </a:p>
        </p:txBody>
      </p:sp>
      <p:pic>
        <p:nvPicPr>
          <p:cNvPr id="2050" name="Picture 2" descr="http://www.gameslearnchinese.com/resources/images/chinese_charac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191001"/>
            <a:ext cx="4572000" cy="239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17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Definition:  the trade route from China to Rome</a:t>
            </a:r>
          </a:p>
          <a:p>
            <a:pPr>
              <a:buNone/>
            </a:pPr>
            <a:endParaRPr lang="en-US" dirty="0" smtClean="0"/>
          </a:p>
          <a:p>
            <a:pPr>
              <a:buNone/>
            </a:pPr>
            <a:endParaRPr lang="en-US" dirty="0" smtClean="0"/>
          </a:p>
          <a:p>
            <a:pPr>
              <a:buNone/>
            </a:pPr>
            <a:r>
              <a:rPr lang="en-US" dirty="0" smtClean="0"/>
              <a:t>Connect:  Silk, spices, and other goods traveled the Silk Road to be traded.  </a:t>
            </a:r>
            <a:r>
              <a:rPr lang="en-US" dirty="0"/>
              <a:t>O</a:t>
            </a:r>
            <a:r>
              <a:rPr lang="en-US" dirty="0" smtClean="0"/>
              <a:t>ther things, like religious ideas, diseases, and inventions, were also spread via the Silk Road.</a:t>
            </a:r>
            <a:endParaRPr lang="en-US" dirty="0"/>
          </a:p>
        </p:txBody>
      </p:sp>
      <p:pic>
        <p:nvPicPr>
          <p:cNvPr id="6" name="Picture 5"/>
          <p:cNvPicPr>
            <a:picLocks noChangeAspect="1"/>
          </p:cNvPicPr>
          <p:nvPr/>
        </p:nvPicPr>
        <p:blipFill>
          <a:blip r:embed="rId2"/>
          <a:stretch>
            <a:fillRect/>
          </a:stretch>
        </p:blipFill>
        <p:spPr>
          <a:xfrm>
            <a:off x="5029200" y="2209800"/>
            <a:ext cx="3657600" cy="19681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ilk</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Definition:  soft material made from the cocoons of silk worms</a:t>
            </a:r>
          </a:p>
          <a:p>
            <a:pPr>
              <a:buNone/>
            </a:pPr>
            <a:endParaRPr lang="en-US" dirty="0" smtClean="0"/>
          </a:p>
          <a:p>
            <a:pPr>
              <a:buNone/>
            </a:pPr>
            <a:endParaRPr lang="en-US" dirty="0" smtClean="0"/>
          </a:p>
          <a:p>
            <a:pPr>
              <a:buNone/>
            </a:pPr>
            <a:r>
              <a:rPr lang="en-US" dirty="0" smtClean="0"/>
              <a:t>Connect:  important export from China; the Chinese were the only ones who knew how to make it for many centuries, so it was very popular and sought-after by other countries (expensive, too!)</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6" name="Picture 5"/>
          <p:cNvPicPr>
            <a:picLocks noChangeAspect="1"/>
          </p:cNvPicPr>
          <p:nvPr/>
        </p:nvPicPr>
        <p:blipFill>
          <a:blip r:embed="rId2"/>
          <a:stretch>
            <a:fillRect/>
          </a:stretch>
        </p:blipFill>
        <p:spPr>
          <a:xfrm>
            <a:off x="4514828" y="1178624"/>
            <a:ext cx="4470400" cy="508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Bones</a:t>
            </a:r>
            <a:endParaRPr lang="en-US" dirty="0"/>
          </a:p>
        </p:txBody>
      </p:sp>
      <p:sp>
        <p:nvSpPr>
          <p:cNvPr id="4" name="Content Placeholder 3"/>
          <p:cNvSpPr>
            <a:spLocks noGrp="1"/>
          </p:cNvSpPr>
          <p:nvPr>
            <p:ph sz="half" idx="2"/>
          </p:nvPr>
        </p:nvSpPr>
        <p:spPr>
          <a:xfrm>
            <a:off x="685800" y="1417639"/>
            <a:ext cx="7772400" cy="3535362"/>
          </a:xfrm>
        </p:spPr>
        <p:txBody>
          <a:bodyPr>
            <a:normAutofit/>
          </a:bodyPr>
          <a:lstStyle/>
          <a:p>
            <a:pPr marL="0" indent="0">
              <a:buNone/>
            </a:pPr>
            <a:r>
              <a:rPr lang="en-US" dirty="0" smtClean="0"/>
              <a:t>One important duty of the king was to contact the gods and ancestors before making important decisions.  The kings used ORACLE BONES to help them do this.  Priests would scratch the king’s questions on the bones and then heat them over a fire until they cracked.  The pattern of cracks provided answers from the gods and ancestors to the king’s questions.</a:t>
            </a:r>
            <a:endParaRPr lang="en-US" dirty="0"/>
          </a:p>
        </p:txBody>
      </p:sp>
      <p:pic>
        <p:nvPicPr>
          <p:cNvPr id="1026" name="Picture 2" descr="http://helios.acomp.usf.edu/%7Ecbozeman/plas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724400"/>
            <a:ext cx="3048000" cy="187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Terraced </a:t>
            </a:r>
            <a:r>
              <a:rPr lang="en-US" dirty="0"/>
              <a:t>F</a:t>
            </a:r>
            <a:r>
              <a:rPr lang="en-US" dirty="0" smtClean="0"/>
              <a:t>arming</a:t>
            </a:r>
            <a:endParaRPr lang="en-US" dirty="0"/>
          </a:p>
        </p:txBody>
      </p:sp>
      <p:sp>
        <p:nvSpPr>
          <p:cNvPr id="10" name="Content Placeholder 9"/>
          <p:cNvSpPr>
            <a:spLocks noGrp="1"/>
          </p:cNvSpPr>
          <p:nvPr>
            <p:ph sz="half" idx="1"/>
          </p:nvPr>
        </p:nvSpPr>
        <p:spPr/>
        <p:txBody>
          <a:bodyPr>
            <a:normAutofit fontScale="92500" lnSpcReduction="10000"/>
          </a:bodyPr>
          <a:lstStyle/>
          <a:p>
            <a:pPr>
              <a:buNone/>
            </a:pPr>
            <a:r>
              <a:rPr lang="en-US" dirty="0" smtClean="0"/>
              <a:t>Definition:  Farming on land that has hills/slopes</a:t>
            </a:r>
          </a:p>
          <a:p>
            <a:pPr>
              <a:buNone/>
            </a:pPr>
            <a:r>
              <a:rPr lang="en-US" sz="2500" i="1" dirty="0" smtClean="0"/>
              <a:t>	(a “terrace” is a narrow, flat field carved out of a hill or mountainside)</a:t>
            </a:r>
          </a:p>
          <a:p>
            <a:pPr>
              <a:buNone/>
            </a:pPr>
            <a:endParaRPr lang="en-US" dirty="0" smtClean="0"/>
          </a:p>
          <a:p>
            <a:pPr>
              <a:buNone/>
            </a:pPr>
            <a:r>
              <a:rPr lang="en-US" dirty="0" smtClean="0"/>
              <a:t>Connect:  </a:t>
            </a:r>
            <a:r>
              <a:rPr lang="en-US" dirty="0"/>
              <a:t>T</a:t>
            </a:r>
            <a:r>
              <a:rPr lang="en-US" dirty="0" smtClean="0"/>
              <a:t>o make good use of every bit of land, and </a:t>
            </a:r>
            <a:r>
              <a:rPr lang="en-US" dirty="0"/>
              <a:t>to keep the rains from washing away all the </a:t>
            </a:r>
            <a:r>
              <a:rPr lang="en-US" dirty="0" smtClean="0"/>
              <a:t>dirt, farmers in China used terraced farming.</a:t>
            </a:r>
            <a:endParaRPr lang="en-US" dirty="0"/>
          </a:p>
        </p:txBody>
      </p:sp>
      <p:pic>
        <p:nvPicPr>
          <p:cNvPr id="12" name="Picture 11"/>
          <p:cNvPicPr>
            <a:picLocks noChangeAspect="1"/>
          </p:cNvPicPr>
          <p:nvPr/>
        </p:nvPicPr>
        <p:blipFill>
          <a:blip r:embed="rId2"/>
          <a:stretch>
            <a:fillRect/>
          </a:stretch>
        </p:blipFill>
        <p:spPr>
          <a:xfrm>
            <a:off x="4648200" y="2582863"/>
            <a:ext cx="4191000" cy="31432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Mandate Of Heaven</a:t>
            </a:r>
            <a:endParaRPr lang="en-US" dirty="0"/>
          </a:p>
        </p:txBody>
      </p:sp>
      <p:sp>
        <p:nvSpPr>
          <p:cNvPr id="3" name="Content Placeholder 2"/>
          <p:cNvSpPr>
            <a:spLocks noGrp="1"/>
          </p:cNvSpPr>
          <p:nvPr>
            <p:ph sz="half" idx="1"/>
          </p:nvPr>
        </p:nvSpPr>
        <p:spPr/>
        <p:txBody>
          <a:bodyPr>
            <a:noAutofit/>
          </a:bodyPr>
          <a:lstStyle/>
          <a:p>
            <a:r>
              <a:rPr lang="en-US" dirty="0" smtClean="0"/>
              <a:t>From Zhou dynasty</a:t>
            </a:r>
          </a:p>
          <a:p>
            <a:r>
              <a:rPr lang="en-US" dirty="0" smtClean="0"/>
              <a:t>Rulers must be fair to people</a:t>
            </a:r>
          </a:p>
          <a:p>
            <a:r>
              <a:rPr lang="en-US" dirty="0" smtClean="0"/>
              <a:t>Rulers must follow the religious duties</a:t>
            </a:r>
          </a:p>
          <a:p>
            <a:r>
              <a:rPr lang="en-US" dirty="0" smtClean="0"/>
              <a:t>Rulers must honor ancestors</a:t>
            </a:r>
          </a:p>
          <a:p>
            <a:r>
              <a:rPr lang="en-US" dirty="0" smtClean="0"/>
              <a:t>If a ruler is evil or doesn’t do duties, he must be removed</a:t>
            </a:r>
          </a:p>
        </p:txBody>
      </p:sp>
      <p:pic>
        <p:nvPicPr>
          <p:cNvPr id="5" name="Picture 4"/>
          <p:cNvPicPr>
            <a:picLocks noChangeAspect="1"/>
          </p:cNvPicPr>
          <p:nvPr/>
        </p:nvPicPr>
        <p:blipFill>
          <a:blip r:embed="rId2"/>
          <a:stretch>
            <a:fillRect/>
          </a:stretch>
        </p:blipFill>
        <p:spPr>
          <a:xfrm>
            <a:off x="4881880" y="1866075"/>
            <a:ext cx="3804920" cy="42600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Dynastic Cycle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9200"/>
            <a:ext cx="6879609" cy="46558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1800" dirty="0" smtClean="0"/>
              <a:t>Accomplishments of </a:t>
            </a:r>
            <a:br>
              <a:rPr lang="en-US" sz="1800" dirty="0" smtClean="0"/>
            </a:br>
            <a:r>
              <a:rPr lang="en-US" sz="1800" dirty="0" smtClean="0"/>
              <a:t>Shi </a:t>
            </a:r>
            <a:r>
              <a:rPr lang="en-US" sz="1800" dirty="0" err="1" smtClean="0"/>
              <a:t>Huangdi’s</a:t>
            </a:r>
            <a:r>
              <a:rPr lang="en-US" sz="1800" dirty="0" smtClean="0"/>
              <a:t> Rule and Their Impacts</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3410564214"/>
              </p:ext>
            </p:extLst>
          </p:nvPr>
        </p:nvGraphicFramePr>
        <p:xfrm>
          <a:off x="476250" y="723900"/>
          <a:ext cx="8210550" cy="5974511"/>
        </p:xfrm>
        <a:graphic>
          <a:graphicData uri="http://schemas.openxmlformats.org/drawingml/2006/table">
            <a:tbl>
              <a:tblPr firstRow="1" bandRow="1">
                <a:tableStyleId>{5C22544A-7EE6-4342-B048-85BDC9FD1C3A}</a:tableStyleId>
              </a:tblPr>
              <a:tblGrid>
                <a:gridCol w="4141470"/>
                <a:gridCol w="4069080"/>
              </a:tblGrid>
              <a:tr h="334851">
                <a:tc>
                  <a:txBody>
                    <a:bodyPr/>
                    <a:lstStyle/>
                    <a:p>
                      <a:r>
                        <a:rPr lang="en-US" dirty="0" smtClean="0"/>
                        <a:t>Accomplishment Under</a:t>
                      </a:r>
                      <a:r>
                        <a:rPr lang="en-US" baseline="0" dirty="0" smtClean="0"/>
                        <a:t> </a:t>
                      </a:r>
                      <a:r>
                        <a:rPr lang="en-US" baseline="0" dirty="0" err="1" smtClean="0"/>
                        <a:t>Shihuangdi’s</a:t>
                      </a:r>
                      <a:r>
                        <a:rPr lang="en-US" baseline="0" dirty="0" smtClean="0"/>
                        <a:t> Rule</a:t>
                      </a:r>
                      <a:endParaRPr lang="en-US" dirty="0"/>
                    </a:p>
                  </a:txBody>
                  <a:tcPr/>
                </a:tc>
                <a:tc>
                  <a:txBody>
                    <a:bodyPr/>
                    <a:lstStyle/>
                    <a:p>
                      <a:r>
                        <a:rPr lang="en-US" dirty="0" smtClean="0"/>
                        <a:t>Impact It Had on China</a:t>
                      </a:r>
                      <a:endParaRPr lang="en-US" dirty="0"/>
                    </a:p>
                  </a:txBody>
                  <a:tcPr/>
                </a:tc>
              </a:tr>
              <a:tr h="133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United China</a:t>
                      </a:r>
                    </a:p>
                    <a:p>
                      <a:endParaRPr lang="en-US" dirty="0"/>
                    </a:p>
                  </a:txBody>
                  <a:tcPr/>
                </a:tc>
                <a:tc>
                  <a:txBody>
                    <a:bodyPr/>
                    <a:lstStyle/>
                    <a:p>
                      <a:pPr>
                        <a:buFont typeface="Arial"/>
                        <a:buChar char="•"/>
                      </a:pPr>
                      <a:r>
                        <a:rPr lang="en-US" dirty="0" smtClean="0"/>
                        <a:t>Larger country</a:t>
                      </a:r>
                      <a:r>
                        <a:rPr lang="en-US" baseline="0" dirty="0" smtClean="0"/>
                        <a:t> with more people and resources to defend the empire</a:t>
                      </a:r>
                    </a:p>
                    <a:p>
                      <a:pPr>
                        <a:buFont typeface="Arial"/>
                        <a:buChar char="•"/>
                      </a:pPr>
                      <a:r>
                        <a:rPr lang="en-US" baseline="0" dirty="0" smtClean="0"/>
                        <a:t>Continued to be united from this time forward</a:t>
                      </a:r>
                    </a:p>
                  </a:txBody>
                  <a:tcPr/>
                </a:tc>
              </a:tr>
              <a:tr h="837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Made a common money system with coins and weights and measurements</a:t>
                      </a:r>
                    </a:p>
                  </a:txBody>
                  <a:tcPr/>
                </a:tc>
                <a:tc>
                  <a:txBody>
                    <a:bodyPr/>
                    <a:lstStyle/>
                    <a:p>
                      <a:pPr>
                        <a:buFont typeface="Arial"/>
                        <a:buChar char="•"/>
                      </a:pPr>
                      <a:r>
                        <a:rPr lang="en-US" dirty="0" smtClean="0"/>
                        <a:t>Trade was easier</a:t>
                      </a:r>
                    </a:p>
                    <a:p>
                      <a:pPr>
                        <a:buFont typeface="Arial"/>
                        <a:buNone/>
                      </a:pPr>
                      <a:endParaRPr lang="en-US" dirty="0"/>
                    </a:p>
                  </a:txBody>
                  <a:tcPr/>
                </a:tc>
              </a:tr>
              <a:tr h="5859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Built roads</a:t>
                      </a:r>
                    </a:p>
                  </a:txBody>
                  <a:tcPr/>
                </a:tc>
                <a:tc>
                  <a:txBody>
                    <a:bodyPr/>
                    <a:lstStyle/>
                    <a:p>
                      <a:pPr>
                        <a:buFont typeface="Arial"/>
                        <a:buChar char="•"/>
                      </a:pPr>
                      <a:r>
                        <a:rPr lang="en-US" dirty="0" smtClean="0"/>
                        <a:t>Faster transportation of goods</a:t>
                      </a:r>
                      <a:r>
                        <a:rPr lang="en-US" baseline="0" dirty="0" smtClean="0"/>
                        <a:t> and army</a:t>
                      </a:r>
                      <a:endParaRPr lang="en-US" dirty="0" smtClean="0"/>
                    </a:p>
                  </a:txBody>
                  <a:tcPr/>
                </a:tc>
              </a:tr>
              <a:tr h="5859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Built irrigation</a:t>
                      </a:r>
                    </a:p>
                  </a:txBody>
                  <a:tcPr/>
                </a:tc>
                <a:tc>
                  <a:txBody>
                    <a:bodyPr/>
                    <a:lstStyle/>
                    <a:p>
                      <a:pPr>
                        <a:buFont typeface="Arial"/>
                        <a:buChar char="•"/>
                      </a:pPr>
                      <a:r>
                        <a:rPr lang="en-US" dirty="0" smtClean="0"/>
                        <a:t>Improved</a:t>
                      </a:r>
                      <a:r>
                        <a:rPr lang="en-US" baseline="0" dirty="0" smtClean="0"/>
                        <a:t> farming and increased crops</a:t>
                      </a:r>
                    </a:p>
                  </a:txBody>
                  <a:tcPr/>
                </a:tc>
              </a:tr>
              <a:tr h="837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Divided into provinces with common laws</a:t>
                      </a:r>
                    </a:p>
                  </a:txBody>
                  <a:tcPr/>
                </a:tc>
                <a:tc>
                  <a:txBody>
                    <a:bodyPr/>
                    <a:lstStyle/>
                    <a:p>
                      <a:pPr>
                        <a:buFont typeface="Arial"/>
                        <a:buChar char="•"/>
                      </a:pPr>
                      <a:r>
                        <a:rPr lang="en-US" dirty="0" smtClean="0"/>
                        <a:t>Organized government</a:t>
                      </a:r>
                      <a:r>
                        <a:rPr lang="en-US" baseline="0" dirty="0" smtClean="0"/>
                        <a:t> </a:t>
                      </a:r>
                      <a:endParaRPr lang="en-US" dirty="0" smtClean="0"/>
                    </a:p>
                  </a:txBody>
                  <a:tcPr/>
                </a:tc>
              </a:tr>
              <a:tr h="5859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Common writing system</a:t>
                      </a:r>
                    </a:p>
                  </a:txBody>
                  <a:tcPr/>
                </a:tc>
                <a:tc>
                  <a:txBody>
                    <a:bodyPr/>
                    <a:lstStyle/>
                    <a:p>
                      <a:pPr>
                        <a:buFont typeface="Arial"/>
                        <a:buChar char="•"/>
                      </a:pPr>
                      <a:r>
                        <a:rPr lang="en-US" dirty="0" smtClean="0"/>
                        <a:t>Communication easier</a:t>
                      </a:r>
                      <a:endParaRPr lang="en-US" dirty="0"/>
                    </a:p>
                  </a:txBody>
                  <a:tcPr/>
                </a:tc>
              </a:tr>
              <a:tr h="837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Helped</a:t>
                      </a:r>
                      <a:r>
                        <a:rPr lang="en-US" baseline="0" dirty="0" smtClean="0"/>
                        <a:t> continue building </a:t>
                      </a:r>
                      <a:r>
                        <a:rPr lang="en-US" dirty="0" smtClean="0"/>
                        <a:t>the Great Wall</a:t>
                      </a:r>
                    </a:p>
                  </a:txBody>
                  <a:tcPr/>
                </a:tc>
                <a:tc>
                  <a:txBody>
                    <a:bodyPr/>
                    <a:lstStyle/>
                    <a:p>
                      <a:pPr>
                        <a:buFont typeface="Arial"/>
                        <a:buChar char="•"/>
                      </a:pPr>
                      <a:r>
                        <a:rPr lang="en-US" dirty="0" smtClean="0"/>
                        <a:t>Protection from northern</a:t>
                      </a:r>
                      <a:r>
                        <a:rPr lang="en-US" baseline="0" dirty="0" smtClean="0"/>
                        <a:t> invaders</a:t>
                      </a:r>
                    </a:p>
                    <a:p>
                      <a:pPr>
                        <a:buFont typeface="Arial"/>
                        <a:buChar char="•"/>
                      </a:pPr>
                      <a:r>
                        <a:rPr lang="en-US" baseline="0" dirty="0" smtClean="0"/>
                        <a:t>Road for army to travel</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
            </a:r>
            <a:r>
              <a:rPr lang="en-US" dirty="0" smtClean="0"/>
              <a:t>ther </a:t>
            </a:r>
            <a:r>
              <a:rPr lang="en-US" dirty="0"/>
              <a:t>I</a:t>
            </a:r>
            <a:r>
              <a:rPr lang="en-US" dirty="0" smtClean="0"/>
              <a:t>tems </a:t>
            </a:r>
            <a:r>
              <a:rPr lang="en-US" dirty="0"/>
              <a:t>T</a:t>
            </a:r>
            <a:r>
              <a:rPr lang="en-US" dirty="0" smtClean="0"/>
              <a:t>hat </a:t>
            </a:r>
            <a:r>
              <a:rPr lang="en-US" dirty="0"/>
              <a:t>T</a:t>
            </a:r>
            <a:r>
              <a:rPr lang="en-US" dirty="0" smtClean="0"/>
              <a:t>raveled </a:t>
            </a:r>
            <a:r>
              <a:rPr lang="en-US" dirty="0"/>
              <a:t>A</a:t>
            </a:r>
            <a:r>
              <a:rPr lang="en-US" dirty="0" smtClean="0"/>
              <a:t>long the Silk Road BESIDES SILK!</a:t>
            </a:r>
            <a:endParaRPr lang="en-US" dirty="0"/>
          </a:p>
        </p:txBody>
      </p:sp>
      <p:sp>
        <p:nvSpPr>
          <p:cNvPr id="3" name="Content Placeholder 2"/>
          <p:cNvSpPr>
            <a:spLocks noGrp="1"/>
          </p:cNvSpPr>
          <p:nvPr>
            <p:ph sz="half" idx="1"/>
          </p:nvPr>
        </p:nvSpPr>
        <p:spPr/>
        <p:txBody>
          <a:bodyPr/>
          <a:lstStyle/>
          <a:p>
            <a:r>
              <a:rPr lang="en-US" dirty="0"/>
              <a:t>p</a:t>
            </a:r>
            <a:r>
              <a:rPr lang="en-US" dirty="0" smtClean="0"/>
              <a:t>ottery</a:t>
            </a:r>
          </a:p>
          <a:p>
            <a:r>
              <a:rPr lang="en-US" dirty="0" smtClean="0"/>
              <a:t>spices</a:t>
            </a:r>
          </a:p>
          <a:p>
            <a:r>
              <a:rPr lang="en-US" dirty="0" smtClean="0"/>
              <a:t>paper</a:t>
            </a:r>
          </a:p>
          <a:p>
            <a:r>
              <a:rPr lang="en-US" dirty="0"/>
              <a:t>r</a:t>
            </a:r>
            <a:r>
              <a:rPr lang="en-US" dirty="0" smtClean="0"/>
              <a:t>eligion</a:t>
            </a:r>
          </a:p>
          <a:p>
            <a:r>
              <a:rPr lang="en-US" dirty="0" smtClean="0"/>
              <a:t>diseases</a:t>
            </a:r>
          </a:p>
          <a:p>
            <a:r>
              <a:rPr lang="en-US" dirty="0"/>
              <a:t>i</a:t>
            </a:r>
            <a:r>
              <a:rPr lang="en-US" dirty="0" smtClean="0"/>
              <a:t>nventions</a:t>
            </a:r>
          </a:p>
          <a:p>
            <a:r>
              <a:rPr lang="en-US" dirty="0"/>
              <a:t>p</a:t>
            </a:r>
            <a:r>
              <a:rPr lang="en-US" dirty="0" smtClean="0"/>
              <a:t>eople (slaves)</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4622800" y="2133600"/>
            <a:ext cx="4064000" cy="270256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26075164"/>
              </p:ext>
            </p:extLst>
          </p:nvPr>
        </p:nvGraphicFramePr>
        <p:xfrm>
          <a:off x="914400" y="1435101"/>
          <a:ext cx="7315200" cy="5151120"/>
        </p:xfrm>
        <a:graphic>
          <a:graphicData uri="http://schemas.openxmlformats.org/drawingml/2006/table">
            <a:tbl>
              <a:tblPr firstRow="1" bandRow="1">
                <a:tableStyleId>{BC89EF96-8CEA-46FF-86C4-4CE0E7609802}</a:tableStyleId>
              </a:tblPr>
              <a:tblGrid>
                <a:gridCol w="2438400"/>
                <a:gridCol w="2514600"/>
                <a:gridCol w="2362200"/>
              </a:tblGrid>
              <a:tr h="944880">
                <a:tc>
                  <a:txBody>
                    <a:bodyPr/>
                    <a:lstStyle/>
                    <a:p>
                      <a:pPr algn="ctr"/>
                      <a:r>
                        <a:rPr lang="en-US" dirty="0" smtClean="0"/>
                        <a:t>Location</a:t>
                      </a:r>
                      <a:endParaRPr lang="en-US" dirty="0"/>
                    </a:p>
                  </a:txBody>
                  <a:tcPr/>
                </a:tc>
                <a:tc>
                  <a:txBody>
                    <a:bodyPr/>
                    <a:lstStyle/>
                    <a:p>
                      <a:pPr algn="ctr"/>
                      <a:r>
                        <a:rPr lang="en-US" dirty="0" smtClean="0"/>
                        <a:t>Landscape </a:t>
                      </a:r>
                      <a:r>
                        <a:rPr lang="en-US" baseline="0" dirty="0" smtClean="0"/>
                        <a:t> (W</a:t>
                      </a:r>
                      <a:r>
                        <a:rPr lang="en-US" dirty="0" smtClean="0"/>
                        <a:t>hat the the land looks like)</a:t>
                      </a:r>
                      <a:endParaRPr lang="en-US" dirty="0"/>
                    </a:p>
                  </a:txBody>
                  <a:tcPr/>
                </a:tc>
                <a:tc>
                  <a:txBody>
                    <a:bodyPr/>
                    <a:lstStyle/>
                    <a:p>
                      <a:pPr algn="ctr"/>
                      <a:r>
                        <a:rPr lang="en-US" dirty="0" smtClean="0"/>
                        <a:t>Resources in</a:t>
                      </a:r>
                    </a:p>
                    <a:p>
                      <a:pPr algn="ctr"/>
                      <a:r>
                        <a:rPr lang="en-US" dirty="0" smtClean="0"/>
                        <a:t>Ancient China</a:t>
                      </a:r>
                      <a:endParaRPr lang="en-US" dirty="0"/>
                    </a:p>
                  </a:txBody>
                  <a:tcPr/>
                </a:tc>
              </a:tr>
              <a:tr h="3779520">
                <a:tc>
                  <a:txBody>
                    <a:bodyPr/>
                    <a:lstStyle/>
                    <a:p>
                      <a:pPr marL="457200" indent="-457200">
                        <a:buAutoNum type="arabicPeriod"/>
                      </a:pPr>
                      <a:r>
                        <a:rPr lang="en-US" sz="2000" dirty="0" smtClean="0"/>
                        <a:t>Asia</a:t>
                      </a:r>
                    </a:p>
                    <a:p>
                      <a:pPr marL="457200" indent="-457200">
                        <a:buAutoNum type="arabicPeriod"/>
                      </a:pPr>
                      <a:endParaRPr lang="en-US" sz="2000" dirty="0" smtClean="0"/>
                    </a:p>
                    <a:p>
                      <a:pPr marL="457200" indent="-457200">
                        <a:buAutoNum type="arabicPeriod"/>
                      </a:pPr>
                      <a:r>
                        <a:rPr lang="en-US" sz="2000" dirty="0" smtClean="0"/>
                        <a:t>Along</a:t>
                      </a:r>
                      <a:r>
                        <a:rPr lang="en-US" sz="2000" baseline="0" dirty="0" smtClean="0"/>
                        <a:t> the Huang He (Yellow River); and later, the Chang Jiang, or Yangtze River (Long River)</a:t>
                      </a:r>
                      <a:endParaRPr lang="en-US" sz="2000" dirty="0" smtClean="0"/>
                    </a:p>
                  </a:txBody>
                  <a:tcPr/>
                </a:tc>
                <a:tc>
                  <a:txBody>
                    <a:bodyPr/>
                    <a:lstStyle/>
                    <a:p>
                      <a:pPr marL="342900" indent="-342900">
                        <a:buAutoNum type="arabicPeriod"/>
                      </a:pPr>
                      <a:r>
                        <a:rPr lang="en-US" sz="1800" dirty="0" smtClean="0"/>
                        <a:t>Gobi Desert in the north</a:t>
                      </a:r>
                    </a:p>
                    <a:p>
                      <a:pPr marL="342900" indent="-342900">
                        <a:buAutoNum type="arabicPeriod"/>
                      </a:pPr>
                      <a:endParaRPr lang="en-US" sz="1800" dirty="0" smtClean="0"/>
                    </a:p>
                    <a:p>
                      <a:pPr marL="342900" indent="-342900">
                        <a:buAutoNum type="arabicPeriod"/>
                      </a:pPr>
                      <a:r>
                        <a:rPr lang="en-US" sz="1800" dirty="0" smtClean="0"/>
                        <a:t>Himalaya</a:t>
                      </a:r>
                      <a:r>
                        <a:rPr lang="en-US" sz="1800" baseline="0" dirty="0" smtClean="0"/>
                        <a:t> Mountains between China and India</a:t>
                      </a:r>
                    </a:p>
                    <a:p>
                      <a:pPr marL="342900" indent="-342900">
                        <a:buAutoNum type="arabicPeriod"/>
                      </a:pPr>
                      <a:endParaRPr lang="en-US" sz="1800" baseline="0" dirty="0" smtClean="0"/>
                    </a:p>
                    <a:p>
                      <a:pPr marL="342900" indent="-342900">
                        <a:buAutoNum type="arabicPeriod"/>
                      </a:pPr>
                      <a:r>
                        <a:rPr lang="en-US" sz="1800" baseline="0" dirty="0" smtClean="0"/>
                        <a:t>Fertile land along rivers’ valleys</a:t>
                      </a:r>
                    </a:p>
                    <a:p>
                      <a:pPr marL="342900" indent="-342900">
                        <a:buAutoNum type="arabicPeriod"/>
                      </a:pPr>
                      <a:endParaRPr lang="en-US" sz="1800" baseline="0" dirty="0" smtClean="0"/>
                    </a:p>
                    <a:p>
                      <a:pPr marL="342900" indent="-342900">
                        <a:buAutoNum type="arabicPeriod"/>
                      </a:pPr>
                      <a:r>
                        <a:rPr lang="en-US" sz="1800" baseline="0" dirty="0" smtClean="0"/>
                        <a:t>Terraced farming</a:t>
                      </a:r>
                    </a:p>
                    <a:p>
                      <a:pPr marL="342900" indent="-342900">
                        <a:buAutoNum type="arabicPeriod"/>
                      </a:pPr>
                      <a:endParaRPr lang="en-US" sz="1800" baseline="0" dirty="0" smtClean="0"/>
                    </a:p>
                    <a:p>
                      <a:pPr marL="342900" indent="-342900">
                        <a:buAutoNum type="arabicPeriod"/>
                      </a:pPr>
                      <a:r>
                        <a:rPr lang="en-US" sz="1800" baseline="0" dirty="0" smtClean="0"/>
                        <a:t>Steppes (dry, treeless plains) north of the Huang He</a:t>
                      </a:r>
                      <a:endParaRPr lang="en-US" sz="1800" dirty="0"/>
                    </a:p>
                  </a:txBody>
                  <a:tcPr/>
                </a:tc>
                <a:tc>
                  <a:txBody>
                    <a:bodyPr/>
                    <a:lstStyle/>
                    <a:p>
                      <a:pPr marL="342900" indent="-342900">
                        <a:buAutoNum type="arabicPeriod"/>
                      </a:pPr>
                      <a:r>
                        <a:rPr lang="en-US" sz="2000" dirty="0" smtClean="0"/>
                        <a:t>Bamboo</a:t>
                      </a:r>
                      <a:r>
                        <a:rPr lang="en-US" sz="2000" baseline="0" dirty="0" smtClean="0"/>
                        <a:t> to make paper</a:t>
                      </a:r>
                    </a:p>
                    <a:p>
                      <a:pPr marL="342900" indent="-342900">
                        <a:buAutoNum type="arabicPeriod"/>
                      </a:pPr>
                      <a:endParaRPr lang="en-US" sz="2000" baseline="0" dirty="0" smtClean="0"/>
                    </a:p>
                    <a:p>
                      <a:pPr marL="342900" indent="-342900">
                        <a:buAutoNum type="arabicPeriod"/>
                      </a:pPr>
                      <a:r>
                        <a:rPr lang="en-US" sz="2000" baseline="0" dirty="0" smtClean="0"/>
                        <a:t>Silk worms to make silk</a:t>
                      </a:r>
                    </a:p>
                    <a:p>
                      <a:pPr marL="342900" indent="-342900">
                        <a:buAutoNum type="arabicPeriod"/>
                      </a:pPr>
                      <a:endParaRPr lang="en-US" sz="2000" baseline="0" dirty="0" smtClean="0"/>
                    </a:p>
                    <a:p>
                      <a:pPr marL="342900" indent="-342900">
                        <a:buAutoNum type="arabicPeriod"/>
                      </a:pPr>
                      <a:r>
                        <a:rPr lang="en-US" sz="2000" baseline="0" dirty="0" smtClean="0"/>
                        <a:t>Huang He provided water to irrigate crops</a:t>
                      </a: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56"/>
            <a:ext cx="8229600" cy="692944"/>
          </a:xfrm>
        </p:spPr>
        <p:txBody>
          <a:bodyPr>
            <a:noAutofit/>
          </a:bodyPr>
          <a:lstStyle/>
          <a:p>
            <a:r>
              <a:rPr lang="en-US" sz="3200" dirty="0" smtClean="0"/>
              <a:t>Accomplishments/Inventions and Impacts </a:t>
            </a:r>
            <a:br>
              <a:rPr lang="en-US" sz="3200" dirty="0" smtClean="0"/>
            </a:br>
            <a:r>
              <a:rPr lang="en-US" sz="1400" i="1" dirty="0" smtClean="0"/>
              <a:t>(There were many others besides these!)</a:t>
            </a:r>
            <a:endParaRPr lang="en-US" sz="1400" i="1" dirty="0"/>
          </a:p>
        </p:txBody>
      </p:sp>
      <p:graphicFrame>
        <p:nvGraphicFramePr>
          <p:cNvPr id="5" name="Table 4"/>
          <p:cNvGraphicFramePr>
            <a:graphicFrameLocks noGrp="1"/>
          </p:cNvGraphicFramePr>
          <p:nvPr>
            <p:extLst>
              <p:ext uri="{D42A27DB-BD31-4B8C-83A1-F6EECF244321}">
                <p14:modId xmlns:p14="http://schemas.microsoft.com/office/powerpoint/2010/main" val="3226113100"/>
              </p:ext>
            </p:extLst>
          </p:nvPr>
        </p:nvGraphicFramePr>
        <p:xfrm>
          <a:off x="457200" y="838199"/>
          <a:ext cx="8229600" cy="5714998"/>
        </p:xfrm>
        <a:graphic>
          <a:graphicData uri="http://schemas.openxmlformats.org/drawingml/2006/table">
            <a:tbl>
              <a:tblPr firstRow="1" bandRow="1">
                <a:tableStyleId>{5C22544A-7EE6-4342-B048-85BDC9FD1C3A}</a:tableStyleId>
              </a:tblPr>
              <a:tblGrid>
                <a:gridCol w="2057400"/>
                <a:gridCol w="6172200"/>
              </a:tblGrid>
              <a:tr h="465174">
                <a:tc>
                  <a:txBody>
                    <a:bodyPr/>
                    <a:lstStyle/>
                    <a:p>
                      <a:r>
                        <a:rPr lang="en-US" dirty="0" smtClean="0"/>
                        <a:t>Invention</a:t>
                      </a:r>
                      <a:endParaRPr lang="en-US" dirty="0"/>
                    </a:p>
                  </a:txBody>
                  <a:tcPr/>
                </a:tc>
                <a:tc>
                  <a:txBody>
                    <a:bodyPr/>
                    <a:lstStyle/>
                    <a:p>
                      <a:r>
                        <a:rPr lang="en-US" dirty="0" smtClean="0"/>
                        <a:t>Significance</a:t>
                      </a:r>
                      <a:endParaRPr lang="en-US" dirty="0"/>
                    </a:p>
                  </a:txBody>
                  <a:tcPr/>
                </a:tc>
              </a:tr>
              <a:tr h="863895">
                <a:tc>
                  <a:txBody>
                    <a:bodyPr/>
                    <a:lstStyle/>
                    <a:p>
                      <a:r>
                        <a:rPr lang="en-US" dirty="0" smtClean="0"/>
                        <a:t>Compass</a:t>
                      </a:r>
                      <a:endParaRPr lang="en-US" dirty="0"/>
                    </a:p>
                  </a:txBody>
                  <a:tcPr/>
                </a:tc>
                <a:tc>
                  <a:txBody>
                    <a:bodyPr/>
                    <a:lstStyle/>
                    <a:p>
                      <a:r>
                        <a:rPr lang="en-US" dirty="0" smtClean="0"/>
                        <a:t>Improved</a:t>
                      </a:r>
                      <a:r>
                        <a:rPr lang="en-US" baseline="0" dirty="0" smtClean="0"/>
                        <a:t> navigation; allowed ships to travel farther</a:t>
                      </a:r>
                      <a:endParaRPr lang="en-US" dirty="0"/>
                    </a:p>
                  </a:txBody>
                  <a:tcPr/>
                </a:tc>
              </a:tr>
              <a:tr h="930349">
                <a:tc>
                  <a:txBody>
                    <a:bodyPr/>
                    <a:lstStyle/>
                    <a:p>
                      <a:r>
                        <a:rPr lang="en-US" dirty="0" smtClean="0"/>
                        <a:t>Gunpowder</a:t>
                      </a:r>
                      <a:endParaRPr lang="en-US" dirty="0"/>
                    </a:p>
                  </a:txBody>
                  <a:tcPr/>
                </a:tc>
                <a:tc>
                  <a:txBody>
                    <a:bodyPr/>
                    <a:lstStyle/>
                    <a:p>
                      <a:r>
                        <a:rPr lang="en-US" dirty="0" smtClean="0"/>
                        <a:t>Used in war</a:t>
                      </a:r>
                      <a:r>
                        <a:rPr lang="en-US" baseline="0" dirty="0" smtClean="0"/>
                        <a:t> - caused damage to equipment and killed enemies; led to development of gun, bomb, rocket, land mine…also used in fireworks for celebration</a:t>
                      </a:r>
                      <a:endParaRPr lang="en-US" dirty="0"/>
                    </a:p>
                  </a:txBody>
                  <a:tcPr/>
                </a:tc>
              </a:tr>
              <a:tr h="863895">
                <a:tc>
                  <a:txBody>
                    <a:bodyPr/>
                    <a:lstStyle/>
                    <a:p>
                      <a:r>
                        <a:rPr lang="en-US" dirty="0" smtClean="0"/>
                        <a:t>Paper</a:t>
                      </a:r>
                      <a:endParaRPr lang="en-US" dirty="0"/>
                    </a:p>
                  </a:txBody>
                  <a:tcPr/>
                </a:tc>
                <a:tc>
                  <a:txBody>
                    <a:bodyPr/>
                    <a:lstStyle/>
                    <a:p>
                      <a:r>
                        <a:rPr lang="en-US" dirty="0" smtClean="0"/>
                        <a:t>Export;</a:t>
                      </a:r>
                      <a:r>
                        <a:rPr lang="en-US" baseline="0" dirty="0" smtClean="0"/>
                        <a:t> made printed documents/books cheaper</a:t>
                      </a:r>
                      <a:endParaRPr lang="en-US" dirty="0"/>
                    </a:p>
                  </a:txBody>
                  <a:tcPr/>
                </a:tc>
              </a:tr>
              <a:tr h="863895">
                <a:tc>
                  <a:txBody>
                    <a:bodyPr/>
                    <a:lstStyle/>
                    <a:p>
                      <a:r>
                        <a:rPr lang="en-US" dirty="0" smtClean="0"/>
                        <a:t>Printing Blocks (Wood Block Prints)</a:t>
                      </a:r>
                      <a:endParaRPr lang="en-US" dirty="0"/>
                    </a:p>
                  </a:txBody>
                  <a:tcPr/>
                </a:tc>
                <a:tc>
                  <a:txBody>
                    <a:bodyPr/>
                    <a:lstStyle/>
                    <a:p>
                      <a:r>
                        <a:rPr lang="en-US" dirty="0" smtClean="0"/>
                        <a:t>Books and documents</a:t>
                      </a:r>
                      <a:r>
                        <a:rPr lang="en-US" baseline="0" dirty="0" smtClean="0"/>
                        <a:t> could be printed faster; everything didn’t need to be printed by hand</a:t>
                      </a:r>
                      <a:endParaRPr lang="en-US" dirty="0"/>
                    </a:p>
                  </a:txBody>
                  <a:tcPr/>
                </a:tc>
              </a:tr>
              <a:tr h="863895">
                <a:tc>
                  <a:txBody>
                    <a:bodyPr/>
                    <a:lstStyle/>
                    <a:p>
                      <a:r>
                        <a:rPr lang="en-US" dirty="0" smtClean="0"/>
                        <a:t>Iron Plow</a:t>
                      </a:r>
                    </a:p>
                    <a:p>
                      <a:r>
                        <a:rPr lang="en-US" dirty="0" smtClean="0"/>
                        <a:t>(Cast-Iron Plow)</a:t>
                      </a:r>
                      <a:endParaRPr lang="en-US" dirty="0"/>
                    </a:p>
                  </a:txBody>
                  <a:tcPr/>
                </a:tc>
                <a:tc>
                  <a:txBody>
                    <a:bodyPr/>
                    <a:lstStyle/>
                    <a:p>
                      <a:r>
                        <a:rPr lang="en-US" dirty="0" smtClean="0"/>
                        <a:t>Faster and improved farming</a:t>
                      </a:r>
                      <a:endParaRPr lang="en-US" dirty="0"/>
                    </a:p>
                  </a:txBody>
                  <a:tcPr/>
                </a:tc>
              </a:tr>
              <a:tr h="863895">
                <a:tc>
                  <a:txBody>
                    <a:bodyPr/>
                    <a:lstStyle/>
                    <a:p>
                      <a:r>
                        <a:rPr lang="en-US" dirty="0" smtClean="0"/>
                        <a:t>Ship Rudder</a:t>
                      </a:r>
                    </a:p>
                    <a:p>
                      <a:r>
                        <a:rPr lang="en-US" dirty="0" smtClean="0"/>
                        <a:t>(Stern Post Rudder)</a:t>
                      </a:r>
                      <a:endParaRPr lang="en-US" dirty="0"/>
                    </a:p>
                  </a:txBody>
                  <a:tcPr/>
                </a:tc>
                <a:tc>
                  <a:txBody>
                    <a:bodyPr/>
                    <a:lstStyle/>
                    <a:p>
                      <a:r>
                        <a:rPr lang="en-US" dirty="0" smtClean="0"/>
                        <a:t>Ships could be steered more</a:t>
                      </a:r>
                      <a:r>
                        <a:rPr lang="en-US" baseline="0" dirty="0" smtClean="0"/>
                        <a:t> easily;</a:t>
                      </a:r>
                      <a:r>
                        <a:rPr lang="en-US" dirty="0" smtClean="0"/>
                        <a:t> larger ships; could carry more cargo</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is the Huang He often referred to as “China’s Sorrow” or “China’s Curse”?</a:t>
            </a:r>
            <a:endParaRPr lang="en-US" sz="3200" dirty="0"/>
          </a:p>
        </p:txBody>
      </p:sp>
      <p:sp>
        <p:nvSpPr>
          <p:cNvPr id="3" name="Content Placeholder 2"/>
          <p:cNvSpPr>
            <a:spLocks noGrp="1"/>
          </p:cNvSpPr>
          <p:nvPr>
            <p:ph sz="half" idx="1"/>
          </p:nvPr>
        </p:nvSpPr>
        <p:spPr>
          <a:xfrm>
            <a:off x="457200" y="1600201"/>
            <a:ext cx="8229600" cy="1219199"/>
          </a:xfrm>
        </p:spPr>
        <p:txBody>
          <a:bodyPr>
            <a:normAutofit/>
          </a:bodyPr>
          <a:lstStyle/>
          <a:p>
            <a:pPr marL="0" indent="0" algn="ctr">
              <a:buNone/>
            </a:pPr>
            <a:r>
              <a:rPr lang="en-US" sz="2400" dirty="0" smtClean="0">
                <a:solidFill>
                  <a:schemeClr val="accent2">
                    <a:lumMod val="50000"/>
                  </a:schemeClr>
                </a:solidFill>
              </a:rPr>
              <a:t>The Huang He is called “China’s Sorrow” or “China’s Curse” because </a:t>
            </a:r>
            <a:r>
              <a:rPr lang="en-US" sz="2400" smtClean="0">
                <a:solidFill>
                  <a:schemeClr val="accent2">
                    <a:lumMod val="50000"/>
                  </a:schemeClr>
                </a:solidFill>
              </a:rPr>
              <a:t>sometimes it </a:t>
            </a:r>
            <a:r>
              <a:rPr lang="en-US" sz="2400" dirty="0" smtClean="0">
                <a:solidFill>
                  <a:schemeClr val="accent2">
                    <a:lumMod val="50000"/>
                  </a:schemeClr>
                </a:solidFill>
              </a:rPr>
              <a:t>can flood too quickly or too much and cause a lot of death and destruction to people and/or crops.  </a:t>
            </a:r>
            <a:r>
              <a:rPr lang="en-US" sz="2400" dirty="0" smtClean="0">
                <a:solidFill>
                  <a:schemeClr val="accent2">
                    <a:lumMod val="50000"/>
                  </a:schemeClr>
                </a:solidFill>
                <a:sym typeface="Wingdings" panose="05000000000000000000" pitchFamily="2" charset="2"/>
              </a:rPr>
              <a:t></a:t>
            </a:r>
          </a:p>
          <a:p>
            <a:pPr marL="0" indent="0">
              <a:buNone/>
            </a:pPr>
            <a:endParaRPr lang="en-US" sz="2400" dirty="0">
              <a:solidFill>
                <a:schemeClr val="accent2">
                  <a:lumMod val="50000"/>
                </a:schemeClr>
              </a:solidFill>
            </a:endParaRPr>
          </a:p>
        </p:txBody>
      </p:sp>
      <p:sp>
        <p:nvSpPr>
          <p:cNvPr id="5" name="Rectangle 4"/>
          <p:cNvSpPr/>
          <p:nvPr/>
        </p:nvSpPr>
        <p:spPr>
          <a:xfrm>
            <a:off x="457200" y="3105835"/>
            <a:ext cx="8229600" cy="584775"/>
          </a:xfrm>
          <a:prstGeom prst="rect">
            <a:avLst/>
          </a:prstGeom>
        </p:spPr>
        <p:txBody>
          <a:bodyPr wrap="square">
            <a:spAutoFit/>
          </a:bodyPr>
          <a:lstStyle/>
          <a:p>
            <a:pPr algn="ctr"/>
            <a:r>
              <a:rPr lang="en-US" sz="3200" dirty="0" smtClean="0"/>
              <a:t>How did the </a:t>
            </a:r>
            <a:r>
              <a:rPr lang="en-US" sz="3200" dirty="0"/>
              <a:t>the Huang He </a:t>
            </a:r>
            <a:r>
              <a:rPr lang="en-US" sz="3200" dirty="0" smtClean="0"/>
              <a:t>get its name?</a:t>
            </a:r>
            <a:endParaRPr lang="en-US" sz="3200" dirty="0"/>
          </a:p>
        </p:txBody>
      </p:sp>
      <p:sp>
        <p:nvSpPr>
          <p:cNvPr id="6" name="Rectangle 5"/>
          <p:cNvSpPr/>
          <p:nvPr/>
        </p:nvSpPr>
        <p:spPr>
          <a:xfrm>
            <a:off x="533400" y="3884176"/>
            <a:ext cx="8001000" cy="1154162"/>
          </a:xfrm>
          <a:prstGeom prst="rect">
            <a:avLst/>
          </a:prstGeom>
        </p:spPr>
        <p:txBody>
          <a:bodyPr wrap="square">
            <a:spAutoFit/>
          </a:bodyPr>
          <a:lstStyle/>
          <a:p>
            <a:pPr algn="ctr"/>
            <a:r>
              <a:rPr lang="en-US" sz="2300" dirty="0">
                <a:solidFill>
                  <a:schemeClr val="accent6">
                    <a:lumMod val="75000"/>
                  </a:schemeClr>
                </a:solidFill>
              </a:rPr>
              <a:t>The </a:t>
            </a:r>
            <a:r>
              <a:rPr lang="en-US" sz="2300" dirty="0" smtClean="0">
                <a:solidFill>
                  <a:schemeClr val="accent6">
                    <a:lumMod val="75000"/>
                  </a:schemeClr>
                </a:solidFill>
              </a:rPr>
              <a:t>Huang He gets its name from the dusty, yellow soil, called loess, that washes into the river and makes it a muddy, yellow color.  “Huang” means yellow.  “He” means river.</a:t>
            </a:r>
            <a:endParaRPr lang="en-US" sz="2300" dirty="0">
              <a:solidFill>
                <a:schemeClr val="accent6">
                  <a:lumMod val="75000"/>
                </a:schemeClr>
              </a:solidFill>
              <a:sym typeface="Wingdings" panose="05000000000000000000" pitchFamily="2" charset="2"/>
            </a:endParaRPr>
          </a:p>
        </p:txBody>
      </p:sp>
    </p:spTree>
    <p:extLst>
      <p:ext uri="{BB962C8B-B14F-4D97-AF65-F5344CB8AC3E}">
        <p14:creationId xmlns:p14="http://schemas.microsoft.com/office/powerpoint/2010/main" val="1894226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Besides the Huang He, what is the other major river of ancient China?</a:t>
            </a:r>
            <a:endParaRPr lang="en-US" dirty="0"/>
          </a:p>
        </p:txBody>
      </p:sp>
      <p:sp>
        <p:nvSpPr>
          <p:cNvPr id="3" name="Content Placeholder 2"/>
          <p:cNvSpPr>
            <a:spLocks noGrp="1"/>
          </p:cNvSpPr>
          <p:nvPr>
            <p:ph sz="half" idx="1"/>
          </p:nvPr>
        </p:nvSpPr>
        <p:spPr>
          <a:xfrm>
            <a:off x="457200" y="1752601"/>
            <a:ext cx="8229600" cy="1371600"/>
          </a:xfrm>
        </p:spPr>
        <p:txBody>
          <a:bodyPr/>
          <a:lstStyle/>
          <a:p>
            <a:pPr marL="0" indent="0" algn="ctr">
              <a:buNone/>
            </a:pPr>
            <a:r>
              <a:rPr lang="en-US" u="sng" dirty="0" smtClean="0">
                <a:solidFill>
                  <a:srgbClr val="0070C0"/>
                </a:solidFill>
              </a:rPr>
              <a:t>Chang Jiang</a:t>
            </a:r>
            <a:r>
              <a:rPr lang="en-US" dirty="0" smtClean="0">
                <a:solidFill>
                  <a:srgbClr val="0070C0"/>
                </a:solidFill>
              </a:rPr>
              <a:t>, which means “</a:t>
            </a:r>
            <a:r>
              <a:rPr lang="en-US" u="sng" dirty="0" smtClean="0">
                <a:solidFill>
                  <a:srgbClr val="0070C0"/>
                </a:solidFill>
              </a:rPr>
              <a:t>Long River</a:t>
            </a:r>
            <a:r>
              <a:rPr lang="en-US" dirty="0" smtClean="0">
                <a:solidFill>
                  <a:srgbClr val="0070C0"/>
                </a:solidFill>
              </a:rPr>
              <a:t>”</a:t>
            </a:r>
          </a:p>
          <a:p>
            <a:pPr marL="0" indent="0" algn="ctr">
              <a:buNone/>
            </a:pPr>
            <a:endParaRPr lang="en-US" sz="2300" dirty="0" smtClean="0">
              <a:solidFill>
                <a:srgbClr val="0070C0"/>
              </a:solidFill>
            </a:endParaRPr>
          </a:p>
          <a:p>
            <a:pPr marL="0" indent="0" algn="ctr">
              <a:buNone/>
            </a:pPr>
            <a:r>
              <a:rPr lang="en-US" sz="2300" dirty="0" smtClean="0">
                <a:solidFill>
                  <a:srgbClr val="0070C0"/>
                </a:solidFill>
              </a:rPr>
              <a:t>(This river is also known as the </a:t>
            </a:r>
            <a:r>
              <a:rPr lang="en-US" sz="2300" u="sng" dirty="0" smtClean="0">
                <a:solidFill>
                  <a:srgbClr val="0070C0"/>
                </a:solidFill>
              </a:rPr>
              <a:t>Yangtze River</a:t>
            </a:r>
            <a:r>
              <a:rPr lang="en-US" sz="2300" dirty="0" smtClean="0">
                <a:solidFill>
                  <a:srgbClr val="0070C0"/>
                </a:solidFill>
              </a:rPr>
              <a:t>.)</a:t>
            </a:r>
            <a:endParaRPr lang="en-US" sz="2300"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05200"/>
            <a:ext cx="4532931" cy="23098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0" y="3295650"/>
            <a:ext cx="3733800" cy="2960370"/>
          </a:xfrm>
          <a:prstGeom prst="rect">
            <a:avLst/>
          </a:prstGeom>
        </p:spPr>
      </p:pic>
    </p:spTree>
    <p:extLst>
      <p:ext uri="{BB962C8B-B14F-4D97-AF65-F5344CB8AC3E}">
        <p14:creationId xmlns:p14="http://schemas.microsoft.com/office/powerpoint/2010/main" val="3574099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things were the Qin and Han Dynasties well-known for?</a:t>
            </a:r>
            <a:endParaRPr lang="en-US" dirty="0"/>
          </a:p>
        </p:txBody>
      </p:sp>
      <p:sp>
        <p:nvSpPr>
          <p:cNvPr id="3" name="Content Placeholder 2"/>
          <p:cNvSpPr>
            <a:spLocks noGrp="1"/>
          </p:cNvSpPr>
          <p:nvPr>
            <p:ph sz="half" idx="1"/>
          </p:nvPr>
        </p:nvSpPr>
        <p:spPr>
          <a:xfrm>
            <a:off x="457200" y="2019300"/>
            <a:ext cx="4038600" cy="4525963"/>
          </a:xfrm>
        </p:spPr>
        <p:txBody>
          <a:bodyPr>
            <a:normAutofit fontScale="85000" lnSpcReduction="10000"/>
          </a:bodyPr>
          <a:lstStyle/>
          <a:p>
            <a:pPr marL="0" indent="0" algn="ctr">
              <a:buNone/>
            </a:pPr>
            <a:r>
              <a:rPr lang="en-US" u="sng" dirty="0" smtClean="0"/>
              <a:t>QIN DYNASTY</a:t>
            </a:r>
          </a:p>
          <a:p>
            <a:pPr>
              <a:buFont typeface="Arial" charset="0"/>
              <a:buChar char="•"/>
            </a:pPr>
            <a:r>
              <a:rPr lang="en-US" dirty="0"/>
              <a:t>Unification of </a:t>
            </a:r>
            <a:r>
              <a:rPr lang="en-US" dirty="0" smtClean="0"/>
              <a:t>China</a:t>
            </a:r>
          </a:p>
          <a:p>
            <a:pPr>
              <a:buFont typeface="Arial" charset="0"/>
              <a:buChar char="•"/>
            </a:pPr>
            <a:r>
              <a:rPr lang="en-US" dirty="0" smtClean="0"/>
              <a:t>Standardized (single system of) writing</a:t>
            </a:r>
          </a:p>
          <a:p>
            <a:pPr>
              <a:buFont typeface="Arial" charset="0"/>
              <a:buChar char="•"/>
            </a:pPr>
            <a:r>
              <a:rPr lang="en-US" dirty="0" smtClean="0"/>
              <a:t>Legalism</a:t>
            </a:r>
          </a:p>
          <a:p>
            <a:pPr>
              <a:buFont typeface="Arial" charset="0"/>
              <a:buChar char="•"/>
            </a:pPr>
            <a:r>
              <a:rPr lang="en-US" dirty="0" smtClean="0"/>
              <a:t>Standardized money</a:t>
            </a:r>
          </a:p>
          <a:p>
            <a:pPr>
              <a:buFont typeface="Arial" charset="0"/>
              <a:buChar char="•"/>
            </a:pPr>
            <a:r>
              <a:rPr lang="en-US" dirty="0" smtClean="0"/>
              <a:t>Standardized weights and measures</a:t>
            </a:r>
          </a:p>
          <a:p>
            <a:pPr>
              <a:buFont typeface="Arial" charset="0"/>
              <a:buChar char="•"/>
            </a:pPr>
            <a:r>
              <a:rPr lang="en-US" dirty="0" smtClean="0"/>
              <a:t>Built roads, canals, and palaces</a:t>
            </a:r>
          </a:p>
          <a:p>
            <a:pPr>
              <a:buFont typeface="Arial" charset="0"/>
              <a:buChar char="•"/>
            </a:pPr>
            <a:r>
              <a:rPr lang="en-US" dirty="0" smtClean="0"/>
              <a:t>The Great Wall</a:t>
            </a:r>
          </a:p>
        </p:txBody>
      </p:sp>
      <p:sp>
        <p:nvSpPr>
          <p:cNvPr id="4" name="Content Placeholder 3"/>
          <p:cNvSpPr>
            <a:spLocks noGrp="1"/>
          </p:cNvSpPr>
          <p:nvPr>
            <p:ph sz="half" idx="2"/>
          </p:nvPr>
        </p:nvSpPr>
        <p:spPr>
          <a:xfrm>
            <a:off x="4648200" y="2019300"/>
            <a:ext cx="4038600" cy="4686300"/>
          </a:xfrm>
        </p:spPr>
        <p:txBody>
          <a:bodyPr>
            <a:normAutofit fontScale="85000" lnSpcReduction="10000"/>
          </a:bodyPr>
          <a:lstStyle/>
          <a:p>
            <a:pPr marL="0" indent="0" algn="ctr">
              <a:buNone/>
            </a:pPr>
            <a:r>
              <a:rPr lang="en-US" u="sng" dirty="0" smtClean="0"/>
              <a:t>HAN DYNASTY</a:t>
            </a:r>
          </a:p>
          <a:p>
            <a:pPr>
              <a:buFont typeface="Arial" charset="0"/>
              <a:buChar char="•"/>
            </a:pPr>
            <a:r>
              <a:rPr lang="en-US" dirty="0" smtClean="0"/>
              <a:t>Wheelbarrow</a:t>
            </a:r>
          </a:p>
          <a:p>
            <a:pPr>
              <a:buFont typeface="Arial" charset="0"/>
              <a:buChar char="•"/>
            </a:pPr>
            <a:r>
              <a:rPr lang="en-US" dirty="0" smtClean="0"/>
              <a:t>Confucianism</a:t>
            </a:r>
          </a:p>
          <a:p>
            <a:pPr>
              <a:buFont typeface="Arial" charset="0"/>
              <a:buChar char="•"/>
            </a:pPr>
            <a:r>
              <a:rPr lang="en-US" dirty="0" smtClean="0"/>
              <a:t>Paper-making</a:t>
            </a:r>
          </a:p>
          <a:p>
            <a:pPr>
              <a:buFont typeface="Arial" charset="0"/>
              <a:buChar char="•"/>
            </a:pPr>
            <a:r>
              <a:rPr lang="en-US" dirty="0" smtClean="0"/>
              <a:t>Silk-weaving</a:t>
            </a:r>
          </a:p>
          <a:p>
            <a:pPr>
              <a:buFont typeface="Arial" charset="0"/>
              <a:buChar char="•"/>
            </a:pPr>
            <a:r>
              <a:rPr lang="en-US" dirty="0" smtClean="0"/>
              <a:t>Seismograph</a:t>
            </a:r>
          </a:p>
          <a:p>
            <a:pPr>
              <a:buFont typeface="Arial" charset="0"/>
              <a:buChar char="•"/>
            </a:pPr>
            <a:r>
              <a:rPr lang="en-US" dirty="0" smtClean="0"/>
              <a:t>Cast-Iron Plow and other farming tools made of iron</a:t>
            </a:r>
          </a:p>
          <a:p>
            <a:pPr>
              <a:buFont typeface="Arial" charset="0"/>
              <a:buChar char="•"/>
            </a:pPr>
            <a:r>
              <a:rPr lang="en-US" dirty="0" smtClean="0"/>
              <a:t>Waterwheels</a:t>
            </a:r>
          </a:p>
          <a:p>
            <a:pPr>
              <a:buFont typeface="Arial" charset="0"/>
              <a:buChar char="•"/>
            </a:pPr>
            <a:r>
              <a:rPr lang="en-US" dirty="0" smtClean="0"/>
              <a:t>Stern Post Rudder for ships</a:t>
            </a:r>
          </a:p>
          <a:p>
            <a:pPr>
              <a:buFont typeface="Arial" charset="0"/>
              <a:buChar char="•"/>
            </a:pPr>
            <a:r>
              <a:rPr lang="en-US" dirty="0" smtClean="0"/>
              <a:t>Acupuncture</a:t>
            </a:r>
          </a:p>
        </p:txBody>
      </p:sp>
    </p:spTree>
    <p:extLst>
      <p:ext uri="{BB962C8B-B14F-4D97-AF65-F5344CB8AC3E}">
        <p14:creationId xmlns:p14="http://schemas.microsoft.com/office/powerpoint/2010/main" val="3984980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CIVILIZATIONS</a:t>
            </a:r>
            <a:endParaRPr lang="en-US" dirty="0"/>
          </a:p>
        </p:txBody>
      </p:sp>
      <p:pic>
        <p:nvPicPr>
          <p:cNvPr id="5" name="Picture 4"/>
          <p:cNvPicPr>
            <a:picLocks noChangeAspect="1"/>
          </p:cNvPicPr>
          <p:nvPr/>
        </p:nvPicPr>
        <p:blipFill>
          <a:blip r:embed="rId2"/>
          <a:stretch>
            <a:fillRect/>
          </a:stretch>
        </p:blipFill>
        <p:spPr>
          <a:xfrm>
            <a:off x="1981200" y="1600200"/>
            <a:ext cx="5067300"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ivilization</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Definition:  People with </a:t>
            </a:r>
            <a:r>
              <a:rPr lang="en-US" b="1" dirty="0" smtClean="0"/>
              <a:t>G</a:t>
            </a:r>
            <a:r>
              <a:rPr lang="en-US" dirty="0" smtClean="0"/>
              <a:t>overnment, </a:t>
            </a:r>
            <a:r>
              <a:rPr lang="en-US" b="1" dirty="0" smtClean="0"/>
              <a:t>R</a:t>
            </a:r>
            <a:r>
              <a:rPr lang="en-US" dirty="0" smtClean="0"/>
              <a:t>eligion, </a:t>
            </a:r>
            <a:r>
              <a:rPr lang="en-US" b="1" dirty="0" smtClean="0"/>
              <a:t>E</a:t>
            </a:r>
            <a:r>
              <a:rPr lang="en-US" dirty="0" smtClean="0"/>
              <a:t>conomics/</a:t>
            </a:r>
            <a:r>
              <a:rPr lang="en-US" b="1" dirty="0" smtClean="0"/>
              <a:t>E</a:t>
            </a:r>
            <a:r>
              <a:rPr lang="en-US" dirty="0" smtClean="0"/>
              <a:t>ducation, </a:t>
            </a:r>
            <a:r>
              <a:rPr lang="en-US" b="1" dirty="0" smtClean="0"/>
              <a:t>A</a:t>
            </a:r>
            <a:r>
              <a:rPr lang="en-US" dirty="0" smtClean="0"/>
              <a:t>rtisans/</a:t>
            </a:r>
            <a:r>
              <a:rPr lang="en-US" b="1" dirty="0" smtClean="0"/>
              <a:t>A</a:t>
            </a:r>
            <a:r>
              <a:rPr lang="en-US" dirty="0" smtClean="0"/>
              <a:t>griculture, </a:t>
            </a:r>
            <a:r>
              <a:rPr lang="en-US" b="1" dirty="0" smtClean="0"/>
              <a:t>T</a:t>
            </a:r>
            <a:r>
              <a:rPr lang="en-US" dirty="0" smtClean="0"/>
              <a:t>echnology, and </a:t>
            </a:r>
            <a:r>
              <a:rPr lang="en-US" b="1" dirty="0" smtClean="0"/>
              <a:t>S</a:t>
            </a:r>
            <a:r>
              <a:rPr lang="en-US" dirty="0" smtClean="0"/>
              <a:t>ocial Classes; </a:t>
            </a:r>
            <a:r>
              <a:rPr lang="en-US" sz="2200" b="1" i="1" dirty="0" smtClean="0"/>
              <a:t>civilizations develop near water</a:t>
            </a:r>
          </a:p>
          <a:p>
            <a:pPr>
              <a:buNone/>
            </a:pPr>
            <a:endParaRPr lang="en-US" dirty="0" smtClean="0"/>
          </a:p>
          <a:p>
            <a:pPr>
              <a:buNone/>
            </a:pPr>
            <a:r>
              <a:rPr lang="en-US" dirty="0" smtClean="0"/>
              <a:t>Connect:  The Huang He Valley (or Ancient China) was a civilization, because it had all of these things!</a:t>
            </a:r>
            <a:endParaRPr lang="en-US" dirty="0"/>
          </a:p>
        </p:txBody>
      </p:sp>
      <p:pic>
        <p:nvPicPr>
          <p:cNvPr id="6" name="Picture 5"/>
          <p:cNvPicPr>
            <a:picLocks noChangeAspect="1"/>
          </p:cNvPicPr>
          <p:nvPr/>
        </p:nvPicPr>
        <p:blipFill>
          <a:blip r:embed="rId2"/>
          <a:stretch>
            <a:fillRect/>
          </a:stretch>
        </p:blipFill>
        <p:spPr>
          <a:xfrm>
            <a:off x="4336772" y="1737628"/>
            <a:ext cx="4350028" cy="27731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ynasty</a:t>
            </a:r>
            <a:endParaRPr lang="en-US" dirty="0"/>
          </a:p>
        </p:txBody>
      </p:sp>
      <p:sp>
        <p:nvSpPr>
          <p:cNvPr id="3" name="Content Placeholder 2"/>
          <p:cNvSpPr>
            <a:spLocks noGrp="1"/>
          </p:cNvSpPr>
          <p:nvPr>
            <p:ph sz="half" idx="1"/>
          </p:nvPr>
        </p:nvSpPr>
        <p:spPr>
          <a:xfrm>
            <a:off x="457200" y="1600200"/>
            <a:ext cx="4038600" cy="4572000"/>
          </a:xfrm>
        </p:spPr>
        <p:txBody>
          <a:bodyPr>
            <a:normAutofit/>
          </a:bodyPr>
          <a:lstStyle/>
          <a:p>
            <a:pPr>
              <a:buNone/>
            </a:pPr>
            <a:r>
              <a:rPr lang="en-US" dirty="0" smtClean="0"/>
              <a:t>Definition:  Rulers from the same family for many generations</a:t>
            </a:r>
          </a:p>
          <a:p>
            <a:pPr>
              <a:buNone/>
            </a:pPr>
            <a:endParaRPr lang="en-US" dirty="0" smtClean="0"/>
          </a:p>
          <a:p>
            <a:pPr>
              <a:buNone/>
            </a:pPr>
            <a:r>
              <a:rPr lang="en-US" sz="2600" dirty="0" smtClean="0"/>
              <a:t>Connect:  China was ruled by many (more than a dozen) dynasties, including the Shang, Zhou, Qin, Han, Ming, etc.</a:t>
            </a:r>
            <a:endParaRPr lang="en-US" sz="2600" dirty="0"/>
          </a:p>
        </p:txBody>
      </p:sp>
      <p:pic>
        <p:nvPicPr>
          <p:cNvPr id="5" name="Picture 4"/>
          <p:cNvPicPr>
            <a:picLocks noChangeAspect="1"/>
          </p:cNvPicPr>
          <p:nvPr/>
        </p:nvPicPr>
        <p:blipFill>
          <a:blip r:embed="rId2"/>
          <a:stretch>
            <a:fillRect/>
          </a:stretch>
        </p:blipFill>
        <p:spPr>
          <a:xfrm>
            <a:off x="4953000" y="2743200"/>
            <a:ext cx="34290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Dynastic Cycle</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Definition:  Cycle of rulers, showing why/how one dynasty comes to an end and another begins</a:t>
            </a:r>
          </a:p>
          <a:p>
            <a:pPr>
              <a:buNone/>
            </a:pPr>
            <a:endParaRPr lang="en-US" dirty="0" smtClean="0"/>
          </a:p>
          <a:p>
            <a:pPr>
              <a:buNone/>
            </a:pPr>
            <a:r>
              <a:rPr lang="en-US" sz="1400" dirty="0" smtClean="0"/>
              <a:t>Connect:  Liu Pang helped overthrow the Qin Dynasty rulers, and used the “Mandate of Heaven” to justify his rule, beginning a new dynasty, the Han Dynasty.  </a:t>
            </a:r>
          </a:p>
          <a:p>
            <a:pPr>
              <a:buNone/>
            </a:pPr>
            <a:endParaRPr lang="en-US" sz="1400" dirty="0" smtClean="0"/>
          </a:p>
          <a:p>
            <a:pPr>
              <a:buNone/>
            </a:pPr>
            <a:r>
              <a:rPr lang="en-US" sz="1400" dirty="0" smtClean="0"/>
              <a:t>Another Connect:   In earlier years, the Zhou used the “Mandate of Heaven” to claim they had the right to start a new dynasty over the Shang Dynasty, because they said the Shang ruler at the time had been an evil man.</a:t>
            </a:r>
            <a:endParaRPr lang="en-US" sz="1400" dirty="0"/>
          </a:p>
        </p:txBody>
      </p:sp>
      <p:pic>
        <p:nvPicPr>
          <p:cNvPr id="6" name="Picture 5"/>
          <p:cNvPicPr>
            <a:picLocks noChangeAspect="1"/>
          </p:cNvPicPr>
          <p:nvPr/>
        </p:nvPicPr>
        <p:blipFill>
          <a:blip r:embed="rId2"/>
          <a:stretch>
            <a:fillRect/>
          </a:stretch>
        </p:blipFill>
        <p:spPr>
          <a:xfrm>
            <a:off x="4467225" y="2285999"/>
            <a:ext cx="4443781" cy="32765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 of Heaven</a:t>
            </a:r>
            <a:endParaRPr lang="en-US" dirty="0"/>
          </a:p>
        </p:txBody>
      </p:sp>
      <p:sp>
        <p:nvSpPr>
          <p:cNvPr id="3" name="Content Placeholder 2"/>
          <p:cNvSpPr>
            <a:spLocks noGrp="1"/>
          </p:cNvSpPr>
          <p:nvPr>
            <p:ph sz="half" idx="1"/>
          </p:nvPr>
        </p:nvSpPr>
        <p:spPr>
          <a:xfrm>
            <a:off x="457200" y="1600200"/>
            <a:ext cx="4038600" cy="4800600"/>
          </a:xfrm>
        </p:spPr>
        <p:txBody>
          <a:bodyPr>
            <a:normAutofit fontScale="77500" lnSpcReduction="20000"/>
          </a:bodyPr>
          <a:lstStyle/>
          <a:p>
            <a:pPr>
              <a:buNone/>
            </a:pPr>
            <a:r>
              <a:rPr lang="en-US" sz="2300" dirty="0" smtClean="0"/>
              <a:t>Definition:  A belief that the Chinese emperor’s right to rule came from the gods; and that the gods and ancestors blessed the right and fair king; The Mandate of Heaven says that governments may rule so long as they:</a:t>
            </a:r>
          </a:p>
          <a:p>
            <a:pPr>
              <a:buNone/>
            </a:pPr>
            <a:r>
              <a:rPr lang="en-US" sz="2300" dirty="0"/>
              <a:t>	</a:t>
            </a:r>
            <a:r>
              <a:rPr lang="en-US" sz="2300" dirty="0" smtClean="0"/>
              <a:t>		*rule fairly, </a:t>
            </a:r>
          </a:p>
          <a:p>
            <a:pPr>
              <a:buNone/>
            </a:pPr>
            <a:r>
              <a:rPr lang="en-US" sz="2300" dirty="0"/>
              <a:t>	</a:t>
            </a:r>
            <a:r>
              <a:rPr lang="en-US" sz="2300" dirty="0" smtClean="0"/>
              <a:t>		*benefit the people, and</a:t>
            </a:r>
          </a:p>
          <a:p>
            <a:pPr>
              <a:buNone/>
            </a:pPr>
            <a:r>
              <a:rPr lang="en-US" sz="2300" dirty="0"/>
              <a:t>	</a:t>
            </a:r>
            <a:r>
              <a:rPr lang="en-US" sz="2300" dirty="0" smtClean="0"/>
              <a:t>		*perform the proper 				religious duties.</a:t>
            </a:r>
          </a:p>
          <a:p>
            <a:pPr>
              <a:buNone/>
            </a:pPr>
            <a:endParaRPr lang="en-US" dirty="0" smtClean="0"/>
          </a:p>
          <a:p>
            <a:pPr>
              <a:buNone/>
            </a:pPr>
            <a:r>
              <a:rPr lang="en-US" dirty="0" smtClean="0"/>
              <a:t>Connect:  The Zhou claimed they had the “Mandate of Heaven” and the right to rule after the Shang, because they said the Shang ruler at the time had been an evil man.</a:t>
            </a:r>
            <a:endParaRPr lang="en-US" dirty="0"/>
          </a:p>
        </p:txBody>
      </p:sp>
      <p:pic>
        <p:nvPicPr>
          <p:cNvPr id="6" name="Picture 5"/>
          <p:cNvPicPr>
            <a:picLocks noChangeAspect="1"/>
          </p:cNvPicPr>
          <p:nvPr/>
        </p:nvPicPr>
        <p:blipFill>
          <a:blip r:embed="rId2"/>
          <a:stretch>
            <a:fillRect/>
          </a:stretch>
        </p:blipFill>
        <p:spPr>
          <a:xfrm>
            <a:off x="5105400" y="1417638"/>
            <a:ext cx="3828923" cy="46633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Daoism or Taoism</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Definition: </a:t>
            </a:r>
            <a:r>
              <a:rPr lang="en-US" dirty="0"/>
              <a:t> A relaxed and natural way of finding </a:t>
            </a:r>
            <a:r>
              <a:rPr lang="en-US" dirty="0" smtClean="0"/>
              <a:t>happiness; A belief that everything arises from the Dao (a silent, pure, all-powerful force that existed before heaven or Earth) </a:t>
            </a:r>
            <a:r>
              <a:rPr lang="en-US" i="1" dirty="0" smtClean="0"/>
              <a:t>*</a:t>
            </a:r>
            <a:r>
              <a:rPr lang="en-US" i="1" dirty="0" err="1" smtClean="0"/>
              <a:t>Daoists</a:t>
            </a:r>
            <a:r>
              <a:rPr lang="en-US" i="1" dirty="0" smtClean="0"/>
              <a:t> believe we should live in harmony with nature, lead simple lives, and not act in anger.  They also believe in the opposing forces (energies) known as “Yin and Yang”.</a:t>
            </a:r>
          </a:p>
          <a:p>
            <a:pPr>
              <a:buNone/>
            </a:pPr>
            <a:r>
              <a:rPr lang="en-US" dirty="0" smtClean="0"/>
              <a:t>Connect:  Daoism was one of the three popular religions (or philosophies) of Ancient China (Confucianism, Daoism, and Buddhism).</a:t>
            </a:r>
            <a:endParaRPr lang="en-US" dirty="0"/>
          </a:p>
        </p:txBody>
      </p:sp>
      <p:pic>
        <p:nvPicPr>
          <p:cNvPr id="6" name="Picture 5"/>
          <p:cNvPicPr>
            <a:picLocks noChangeAspect="1"/>
          </p:cNvPicPr>
          <p:nvPr/>
        </p:nvPicPr>
        <p:blipFill>
          <a:blip r:embed="rId2"/>
          <a:stretch>
            <a:fillRect/>
          </a:stretch>
        </p:blipFill>
        <p:spPr>
          <a:xfrm>
            <a:off x="5029200" y="1600200"/>
            <a:ext cx="3846830" cy="38468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Confucius</a:t>
            </a:r>
            <a:endParaRPr lang="en-US" dirty="0"/>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pPr>
              <a:buNone/>
            </a:pPr>
            <a:r>
              <a:rPr lang="en-US" dirty="0" smtClean="0"/>
              <a:t>Definition:  Chinese philosopher (thinker); created philosophy known as Confucianism</a:t>
            </a:r>
          </a:p>
          <a:p>
            <a:pPr>
              <a:buNone/>
            </a:pPr>
            <a:r>
              <a:rPr lang="en-US" dirty="0" smtClean="0"/>
              <a:t>Connect:  Confucius believed and taught:</a:t>
            </a:r>
          </a:p>
          <a:p>
            <a:pPr>
              <a:buNone/>
            </a:pPr>
            <a:r>
              <a:rPr lang="en-US" dirty="0" smtClean="0"/>
              <a:t>*respect for elders</a:t>
            </a:r>
          </a:p>
          <a:p>
            <a:pPr>
              <a:buNone/>
            </a:pPr>
            <a:r>
              <a:rPr lang="en-US" dirty="0" smtClean="0"/>
              <a:t>*education is important</a:t>
            </a:r>
          </a:p>
          <a:p>
            <a:pPr>
              <a:buNone/>
            </a:pPr>
            <a:r>
              <a:rPr lang="en-US" dirty="0" smtClean="0"/>
              <a:t>*governments should rule fairly (and hire people qualified for the jobs)</a:t>
            </a:r>
          </a:p>
          <a:p>
            <a:pPr>
              <a:buNone/>
            </a:pPr>
            <a:r>
              <a:rPr lang="en-US" dirty="0" smtClean="0"/>
              <a:t>*DUTY is central idea of Confucianism</a:t>
            </a:r>
          </a:p>
          <a:p>
            <a:pPr>
              <a:buNone/>
            </a:pPr>
            <a:r>
              <a:rPr lang="en-US" dirty="0" smtClean="0"/>
              <a:t>*Golden Rule!</a:t>
            </a:r>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4648200" y="1600200"/>
            <a:ext cx="2514600" cy="26650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a:t>A</a:t>
            </a:r>
            <a:r>
              <a:rPr lang="en-US" dirty="0" smtClean="0"/>
              <a:t>bout Confucianism </a:t>
            </a:r>
            <a:endParaRPr lang="en-US" dirty="0"/>
          </a:p>
        </p:txBody>
      </p:sp>
      <p:sp>
        <p:nvSpPr>
          <p:cNvPr id="3" name="Content Placeholder 2"/>
          <p:cNvSpPr>
            <a:spLocks noGrp="1"/>
          </p:cNvSpPr>
          <p:nvPr>
            <p:ph sz="half" idx="1"/>
          </p:nvPr>
        </p:nvSpPr>
        <p:spPr>
          <a:xfrm>
            <a:off x="457200" y="1143000"/>
            <a:ext cx="4038600" cy="5562600"/>
          </a:xfrm>
        </p:spPr>
        <p:txBody>
          <a:bodyPr>
            <a:noAutofit/>
          </a:bodyPr>
          <a:lstStyle/>
          <a:p>
            <a:r>
              <a:rPr lang="en-US" sz="2400" dirty="0" smtClean="0"/>
              <a:t>Leaders should set an example</a:t>
            </a:r>
          </a:p>
          <a:p>
            <a:r>
              <a:rPr lang="en-US" sz="2400" dirty="0" smtClean="0"/>
              <a:t>Civil service exams over Confucius’s teachings were required to work for the government</a:t>
            </a:r>
          </a:p>
          <a:p>
            <a:r>
              <a:rPr lang="en-US" sz="2400" dirty="0" smtClean="0"/>
              <a:t>Confucius taught order in society</a:t>
            </a:r>
          </a:p>
          <a:p>
            <a:r>
              <a:rPr lang="en-US" sz="2400" dirty="0" smtClean="0"/>
              <a:t>People should respect those above and below them in society</a:t>
            </a:r>
          </a:p>
          <a:p>
            <a:r>
              <a:rPr lang="en-US" sz="2400" dirty="0" smtClean="0"/>
              <a:t>Education valued</a:t>
            </a:r>
          </a:p>
          <a:p>
            <a:r>
              <a:rPr lang="en-US" sz="2400" dirty="0" smtClean="0"/>
              <a:t>Respect for elders valued</a:t>
            </a:r>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a:blip r:embed="rId2"/>
          <a:stretch>
            <a:fillRect/>
          </a:stretch>
        </p:blipFill>
        <p:spPr>
          <a:xfrm>
            <a:off x="4533899" y="1581150"/>
            <a:ext cx="4217733" cy="46021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8528</TotalTime>
  <Words>1465</Words>
  <Application>Microsoft Office PowerPoint</Application>
  <PresentationFormat>On-screen Show (4:3)</PresentationFormat>
  <Paragraphs>199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Ancient China Power Point </vt:lpstr>
      <vt:lpstr>Terraced Farming</vt:lpstr>
      <vt:lpstr>Civilization</vt:lpstr>
      <vt:lpstr>Dynasty</vt:lpstr>
      <vt:lpstr>Dynastic Cycle</vt:lpstr>
      <vt:lpstr>Mandate of Heaven</vt:lpstr>
      <vt:lpstr>Daoism or Taoism</vt:lpstr>
      <vt:lpstr> Confucius</vt:lpstr>
      <vt:lpstr>More About Confucianism </vt:lpstr>
      <vt:lpstr>Civil Service</vt:lpstr>
      <vt:lpstr>Qin Shi Huangdi</vt:lpstr>
      <vt:lpstr>Provinces</vt:lpstr>
      <vt:lpstr>Currency</vt:lpstr>
      <vt:lpstr>Warlords</vt:lpstr>
      <vt:lpstr>Seismograph</vt:lpstr>
      <vt:lpstr>Ancient Chinese Writing</vt:lpstr>
      <vt:lpstr>Silk Road</vt:lpstr>
      <vt:lpstr>Silk</vt:lpstr>
      <vt:lpstr>Oracle Bones</vt:lpstr>
      <vt:lpstr>The Mandate Of Heaven</vt:lpstr>
      <vt:lpstr>Dynastic Cycle</vt:lpstr>
      <vt:lpstr>Accomplishments of  Shi Huangdi’s Rule and Their Impacts</vt:lpstr>
      <vt:lpstr>Other Items That Traveled Along the Silk Road BESIDES SILK!</vt:lpstr>
      <vt:lpstr>Ancient China</vt:lpstr>
      <vt:lpstr>Accomplishments/Inventions and Impacts  (There were many others besides these!)</vt:lpstr>
      <vt:lpstr>Why is the Huang He often referred to as “China’s Sorrow” or “China’s Curse”?</vt:lpstr>
      <vt:lpstr>Besides the Huang He, what is the other major river of ancient China?</vt:lpstr>
      <vt:lpstr>What things were the Qin and Han Dynasties well-known for?</vt:lpstr>
      <vt:lpstr>MAP OF CIVILIZATIONS</vt:lpstr>
    </vt:vector>
  </TitlesOfParts>
  <Company>usd250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dc:title>
  <dc:creator>usd250</dc:creator>
  <cp:lastModifiedBy>Kim O'Bray</cp:lastModifiedBy>
  <cp:revision>79</cp:revision>
  <dcterms:created xsi:type="dcterms:W3CDTF">2012-11-28T14:16:33Z</dcterms:created>
  <dcterms:modified xsi:type="dcterms:W3CDTF">2015-04-14T16:06:19Z</dcterms:modified>
</cp:coreProperties>
</file>